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46"/>
  </p:notesMasterIdLst>
  <p:handoutMasterIdLst>
    <p:handoutMasterId r:id="rId47"/>
  </p:handoutMasterIdLst>
  <p:sldIdLst>
    <p:sldId id="449" r:id="rId2"/>
    <p:sldId id="516" r:id="rId3"/>
    <p:sldId id="574" r:id="rId4"/>
    <p:sldId id="514" r:id="rId5"/>
    <p:sldId id="466" r:id="rId6"/>
    <p:sldId id="573" r:id="rId7"/>
    <p:sldId id="625" r:id="rId8"/>
    <p:sldId id="620" r:id="rId9"/>
    <p:sldId id="610" r:id="rId10"/>
    <p:sldId id="612" r:id="rId11"/>
    <p:sldId id="626" r:id="rId12"/>
    <p:sldId id="627" r:id="rId13"/>
    <p:sldId id="630" r:id="rId14"/>
    <p:sldId id="563" r:id="rId15"/>
    <p:sldId id="631" r:id="rId16"/>
    <p:sldId id="632" r:id="rId17"/>
    <p:sldId id="634" r:id="rId18"/>
    <p:sldId id="635" r:id="rId19"/>
    <p:sldId id="643" r:id="rId20"/>
    <p:sldId id="638" r:id="rId21"/>
    <p:sldId id="593" r:id="rId22"/>
    <p:sldId id="636" r:id="rId23"/>
    <p:sldId id="637" r:id="rId24"/>
    <p:sldId id="594" r:id="rId25"/>
    <p:sldId id="579" r:id="rId26"/>
    <p:sldId id="531" r:id="rId27"/>
    <p:sldId id="598" r:id="rId28"/>
    <p:sldId id="651" r:id="rId29"/>
    <p:sldId id="640" r:id="rId30"/>
    <p:sldId id="639" r:id="rId31"/>
    <p:sldId id="641" r:id="rId32"/>
    <p:sldId id="642" r:id="rId33"/>
    <p:sldId id="644" r:id="rId34"/>
    <p:sldId id="645" r:id="rId35"/>
    <p:sldId id="588" r:id="rId36"/>
    <p:sldId id="499" r:id="rId37"/>
    <p:sldId id="647" r:id="rId38"/>
    <p:sldId id="648" r:id="rId39"/>
    <p:sldId id="649" r:id="rId40"/>
    <p:sldId id="652" r:id="rId41"/>
    <p:sldId id="650" r:id="rId42"/>
    <p:sldId id="587" r:id="rId43"/>
    <p:sldId id="517" r:id="rId44"/>
    <p:sldId id="510" r:id="rId45"/>
  </p:sldIdLst>
  <p:sldSz cx="9144000" cy="5143500" type="screen16x9"/>
  <p:notesSz cx="7102475" cy="9388475"/>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loe Turner" initials="CT" lastIdx="5" clrIdx="0">
    <p:extLst>
      <p:ext uri="{19B8F6BF-5375-455C-9EA6-DF929625EA0E}">
        <p15:presenceInfo xmlns:p15="http://schemas.microsoft.com/office/powerpoint/2012/main" userId="S-1-5-21-602089608-2055347256-1435325219-646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0B2C3"/>
    <a:srgbClr val="00B7AF"/>
    <a:srgbClr val="EC6608"/>
    <a:srgbClr val="F0536B"/>
    <a:srgbClr val="44FFFF"/>
    <a:srgbClr val="000000"/>
    <a:srgbClr val="65B65A"/>
    <a:srgbClr val="5A2359"/>
    <a:srgbClr val="F0536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18" autoAdjust="0"/>
    <p:restoredTop sz="99631" autoAdjust="0"/>
  </p:normalViewPr>
  <p:slideViewPr>
    <p:cSldViewPr snapToGrid="0" snapToObjects="1">
      <p:cViewPr varScale="1">
        <p:scale>
          <a:sx n="113" d="100"/>
          <a:sy n="113" d="100"/>
        </p:scale>
        <p:origin x="658" y="86"/>
      </p:cViewPr>
      <p:guideLst>
        <p:guide orient="horz" pos="1620"/>
        <p:guide pos="2880"/>
      </p:guideLst>
    </p:cSldViewPr>
  </p:slideViewPr>
  <p:outlineViewPr>
    <p:cViewPr>
      <p:scale>
        <a:sx n="33" d="100"/>
        <a:sy n="33" d="100"/>
      </p:scale>
      <p:origin x="0" y="3990"/>
    </p:cViewPr>
  </p:outlineViewPr>
  <p:notesTextViewPr>
    <p:cViewPr>
      <p:scale>
        <a:sx n="100" d="100"/>
        <a:sy n="100" d="100"/>
      </p:scale>
      <p:origin x="0" y="0"/>
    </p:cViewPr>
  </p:notesTextViewPr>
  <p:gridSpacing cx="72237" cy="72237"/>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2464" tIns="46232" rIns="92464" bIns="46232" rtlCol="0"/>
          <a:lstStyle>
            <a:lvl1pPr algn="l">
              <a:defRPr sz="1200" smtClean="0"/>
            </a:lvl1pPr>
          </a:lstStyle>
          <a:p>
            <a:pPr>
              <a:defRPr/>
            </a:pPr>
            <a:endParaRPr lang="en-GB"/>
          </a:p>
        </p:txBody>
      </p:sp>
      <p:sp>
        <p:nvSpPr>
          <p:cNvPr id="3" name="Date Placeholder 2"/>
          <p:cNvSpPr>
            <a:spLocks noGrp="1"/>
          </p:cNvSpPr>
          <p:nvPr>
            <p:ph type="dt" sz="quarter" idx="1"/>
          </p:nvPr>
        </p:nvSpPr>
        <p:spPr>
          <a:xfrm>
            <a:off x="4022303" y="0"/>
            <a:ext cx="3078513" cy="469950"/>
          </a:xfrm>
          <a:prstGeom prst="rect">
            <a:avLst/>
          </a:prstGeom>
        </p:spPr>
        <p:txBody>
          <a:bodyPr vert="horz" lIns="92464" tIns="46232" rIns="92464" bIns="46232" rtlCol="0"/>
          <a:lstStyle>
            <a:lvl1pPr algn="r">
              <a:defRPr sz="1200" smtClean="0"/>
            </a:lvl1pPr>
          </a:lstStyle>
          <a:p>
            <a:pPr>
              <a:defRPr/>
            </a:pPr>
            <a:fld id="{B1D2B90C-776D-469A-A8A2-18DE75BD3603}" type="datetimeFigureOut">
              <a:rPr lang="en-GB"/>
              <a:pPr>
                <a:defRPr/>
              </a:pPr>
              <a:t>30/01/2020</a:t>
            </a:fld>
            <a:endParaRPr lang="en-GB"/>
          </a:p>
        </p:txBody>
      </p:sp>
      <p:sp>
        <p:nvSpPr>
          <p:cNvPr id="4" name="Footer Placeholder 3"/>
          <p:cNvSpPr>
            <a:spLocks noGrp="1"/>
          </p:cNvSpPr>
          <p:nvPr>
            <p:ph type="ftr" sz="quarter" idx="2"/>
          </p:nvPr>
        </p:nvSpPr>
        <p:spPr>
          <a:xfrm>
            <a:off x="0" y="8917024"/>
            <a:ext cx="3078513" cy="469949"/>
          </a:xfrm>
          <a:prstGeom prst="rect">
            <a:avLst/>
          </a:prstGeom>
        </p:spPr>
        <p:txBody>
          <a:bodyPr vert="horz" lIns="92464" tIns="46232" rIns="92464" bIns="46232"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4022303" y="8917024"/>
            <a:ext cx="3078513" cy="469949"/>
          </a:xfrm>
          <a:prstGeom prst="rect">
            <a:avLst/>
          </a:prstGeom>
        </p:spPr>
        <p:txBody>
          <a:bodyPr vert="horz" lIns="92464" tIns="46232" rIns="92464" bIns="46232"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513" cy="469950"/>
          </a:xfrm>
          <a:prstGeom prst="rect">
            <a:avLst/>
          </a:prstGeom>
        </p:spPr>
        <p:txBody>
          <a:bodyPr vert="horz" lIns="92464" tIns="46232" rIns="92464" bIns="46232"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4022303" y="0"/>
            <a:ext cx="3078513" cy="469950"/>
          </a:xfrm>
          <a:prstGeom prst="rect">
            <a:avLst/>
          </a:prstGeom>
        </p:spPr>
        <p:txBody>
          <a:bodyPr vert="horz" lIns="92464" tIns="46232" rIns="92464" bIns="46232" rtlCol="0"/>
          <a:lstStyle>
            <a:lvl1pPr algn="r">
              <a:defRPr sz="1200">
                <a:ea typeface="ＭＳ Ｐゴシック" charset="-128"/>
              </a:defRPr>
            </a:lvl1pPr>
          </a:lstStyle>
          <a:p>
            <a:pPr>
              <a:defRPr/>
            </a:pPr>
            <a:fld id="{36308773-B399-475F-B46D-C9B103CD1E7E}" type="datetimeFigureOut">
              <a:rPr lang="en-GB"/>
              <a:pPr>
                <a:defRPr/>
              </a:pPr>
              <a:t>30/01/2020</a:t>
            </a:fld>
            <a:endParaRPr lang="en-GB"/>
          </a:p>
        </p:txBody>
      </p:sp>
      <p:sp>
        <p:nvSpPr>
          <p:cNvPr id="4" name="Slide Image Placeholder 3"/>
          <p:cNvSpPr>
            <a:spLocks noGrp="1" noRot="1" noChangeAspect="1"/>
          </p:cNvSpPr>
          <p:nvPr>
            <p:ph type="sldImg" idx="2"/>
          </p:nvPr>
        </p:nvSpPr>
        <p:spPr>
          <a:xfrm>
            <a:off x="420688" y="703263"/>
            <a:ext cx="6261100" cy="3521075"/>
          </a:xfrm>
          <a:prstGeom prst="rect">
            <a:avLst/>
          </a:prstGeom>
          <a:noFill/>
          <a:ln w="12700">
            <a:solidFill>
              <a:prstClr val="black"/>
            </a:solidFill>
          </a:ln>
        </p:spPr>
        <p:txBody>
          <a:bodyPr vert="horz" lIns="92464" tIns="46232" rIns="92464" bIns="46232" rtlCol="0" anchor="ctr"/>
          <a:lstStyle/>
          <a:p>
            <a:pPr lvl="0"/>
            <a:endParaRPr lang="en-GB" noProof="0"/>
          </a:p>
        </p:txBody>
      </p:sp>
      <p:sp>
        <p:nvSpPr>
          <p:cNvPr id="5" name="Notes Placeholder 4"/>
          <p:cNvSpPr>
            <a:spLocks noGrp="1"/>
          </p:cNvSpPr>
          <p:nvPr>
            <p:ph type="body" sz="quarter" idx="3"/>
          </p:nvPr>
        </p:nvSpPr>
        <p:spPr>
          <a:xfrm>
            <a:off x="709917" y="4459264"/>
            <a:ext cx="5682644" cy="4225039"/>
          </a:xfrm>
          <a:prstGeom prst="rect">
            <a:avLst/>
          </a:prstGeom>
        </p:spPr>
        <p:txBody>
          <a:bodyPr vert="horz" lIns="92464" tIns="46232" rIns="92464" bIns="46232"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917024"/>
            <a:ext cx="3078513" cy="469949"/>
          </a:xfrm>
          <a:prstGeom prst="rect">
            <a:avLst/>
          </a:prstGeom>
        </p:spPr>
        <p:txBody>
          <a:bodyPr vert="horz" lIns="92464" tIns="46232" rIns="92464" bIns="46232"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4022303" y="8917024"/>
            <a:ext cx="3078513" cy="469949"/>
          </a:xfrm>
          <a:prstGeom prst="rect">
            <a:avLst/>
          </a:prstGeom>
        </p:spPr>
        <p:txBody>
          <a:bodyPr vert="horz" lIns="92464" tIns="46232" rIns="92464" bIns="46232"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bg>
      <p:bgPr>
        <a:solidFill>
          <a:schemeClr val="tx2"/>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60363" y="787401"/>
            <a:ext cx="8518596" cy="3521038"/>
          </a:xfrm>
        </p:spPr>
        <p:txBody>
          <a:bodyPr>
            <a:normAutofit/>
          </a:bodyPr>
          <a:lstStyle>
            <a:lvl1pPr marL="0" indent="0" algn="r">
              <a:buNone/>
              <a:defRPr sz="50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pic>
        <p:nvPicPr>
          <p:cNvPr id="8" name="Picture 3" descr="M:\TEMPLATES\SLIDE SHOWS\POWERPOINT TEMPLATE\2017\SAGE Publishing Logo_white_300ppi.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09441" y="4405879"/>
            <a:ext cx="1501422" cy="5665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J">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4" name="Picture 20" descr="M:\TEMPLATES\SLIDE SHOWS\New Powerpoint Master Slides\Logos\Logos 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7120" y="391320"/>
            <a:ext cx="3870555" cy="588398"/>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RM">
    <p:spTree>
      <p:nvGrpSpPr>
        <p:cNvPr id="1" name=""/>
        <p:cNvGrpSpPr/>
        <p:nvPr/>
      </p:nvGrpSpPr>
      <p:grpSpPr>
        <a:xfrm>
          <a:off x="0" y="0"/>
          <a:ext cx="0" cy="0"/>
          <a:chOff x="0" y="0"/>
          <a:chExt cx="0" cy="0"/>
        </a:xfrm>
      </p:grpSpPr>
      <p:pic>
        <p:nvPicPr>
          <p:cNvPr id="3" name="Picture 23" descr="M:\TEMPLATES\SLIDE SHOWS\New Powerpoint Master Slides\Logos\Logos RGB4.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5895" y="413915"/>
            <a:ext cx="6465971" cy="50683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amp;M">
    <p:spTree>
      <p:nvGrpSpPr>
        <p:cNvPr id="1" name=""/>
        <p:cNvGrpSpPr/>
        <p:nvPr/>
      </p:nvGrpSpPr>
      <p:grpSpPr>
        <a:xfrm>
          <a:off x="0" y="0"/>
          <a:ext cx="0" cy="0"/>
          <a:chOff x="0" y="0"/>
          <a:chExt cx="0" cy="0"/>
        </a:xfrm>
      </p:grpSpPr>
      <p:grpSp>
        <p:nvGrpSpPr>
          <p:cNvPr id="6" name="Group 5"/>
          <p:cNvGrpSpPr/>
          <p:nvPr userDrawn="1"/>
        </p:nvGrpSpPr>
        <p:grpSpPr>
          <a:xfrm>
            <a:off x="410820" y="397593"/>
            <a:ext cx="5674209" cy="982111"/>
            <a:chOff x="410820" y="397593"/>
            <a:chExt cx="5674209" cy="982111"/>
          </a:xfrm>
        </p:grpSpPr>
        <p:pic>
          <p:nvPicPr>
            <p:cNvPr id="3" name="Picture 2"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r="45849"/>
            <a:stretch/>
          </p:blipFill>
          <p:spPr>
            <a:xfrm>
              <a:off x="410820" y="397593"/>
              <a:ext cx="4586257" cy="575621"/>
            </a:xfrm>
            <a:prstGeom prst="rect">
              <a:avLst/>
            </a:prstGeom>
          </p:spPr>
        </p:pic>
        <p:pic>
          <p:nvPicPr>
            <p:cNvPr id="5" name="Picture 4" descr="SAGE Business &amp; Management Logo_r236 g102 b8_300ppi.png"/>
            <p:cNvPicPr>
              <a:picLocks noChangeAspect="1"/>
            </p:cNvPicPr>
            <p:nvPr userDrawn="1"/>
          </p:nvPicPr>
          <p:blipFill rotWithShape="1">
            <a:blip r:embed="rId2">
              <a:extLst>
                <a:ext uri="{28A0092B-C50C-407E-A947-70E740481C1C}">
                  <a14:useLocalDpi xmlns:a14="http://schemas.microsoft.com/office/drawing/2010/main" val="0"/>
                </a:ext>
              </a:extLst>
            </a:blip>
            <a:srcRect l="54150"/>
            <a:stretch/>
          </p:blipFill>
          <p:spPr>
            <a:xfrm>
              <a:off x="2201801" y="804083"/>
              <a:ext cx="3883228" cy="575621"/>
            </a:xfrm>
            <a:prstGeom prst="rect">
              <a:avLst/>
            </a:prstGeom>
          </p:spPr>
        </p:pic>
      </p:grpSp>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8"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438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V">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pic>
        <p:nvPicPr>
          <p:cNvPr id="3" name="Picture 27" descr="M:\TEMPLATES\SLIDE SHOWS\New Powerpoint Master Slides\Logos\Logos RGB8.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4776" y="387272"/>
            <a:ext cx="3276000" cy="53303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6"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7" name="Picture 31" descr="M:\TEMPLATES\SLIDE SHOWS\New Powerpoint Master Slides\Logos\Logos RGB12.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77827" y="370407"/>
            <a:ext cx="4840313" cy="620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874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R">
    <p:spTree>
      <p:nvGrpSpPr>
        <p:cNvPr id="1" name=""/>
        <p:cNvGrpSpPr/>
        <p:nvPr/>
      </p:nvGrpSpPr>
      <p:grpSpPr>
        <a:xfrm>
          <a:off x="0" y="0"/>
          <a:ext cx="0" cy="0"/>
          <a:chOff x="0" y="0"/>
          <a:chExt cx="0" cy="0"/>
        </a:xfrm>
      </p:grpSpPr>
      <p:pic>
        <p:nvPicPr>
          <p:cNvPr id="3" name="Picture 22" descr="M:\TEMPLATES\SLIDE SHOWS\New Powerpoint Master Slides\Logos\Logos RGB3.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4651" y="407435"/>
            <a:ext cx="4232274" cy="51772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56749" y="116333"/>
            <a:ext cx="1799998" cy="1799998"/>
          </a:xfrm>
          <a:prstGeom prst="rect">
            <a:avLst/>
          </a:prstGeom>
        </p:spPr>
      </p:pic>
      <p:sp>
        <p:nvSpPr>
          <p:cNvPr id="5" name="Content Placeholder 2"/>
          <p:cNvSpPr>
            <a:spLocks noGrp="1"/>
          </p:cNvSpPr>
          <p:nvPr>
            <p:ph idx="1"/>
          </p:nvPr>
        </p:nvSpPr>
        <p:spPr>
          <a:xfrm>
            <a:off x="457200" y="1564626"/>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5587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spTree>
    <p:extLst>
      <p:ext uri="{BB962C8B-B14F-4D97-AF65-F5344CB8AC3E}">
        <p14:creationId xmlns:p14="http://schemas.microsoft.com/office/powerpoint/2010/main" val="743737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dirty="0"/>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2">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solidFill>
                  <a:schemeClr val="bg1"/>
                </a:solidFill>
              </a:defRPr>
            </a:lvl1pPr>
          </a:lstStyle>
          <a:p>
            <a:r>
              <a:rPr lang="en-GB" dirty="0"/>
              <a:t>Click to edit Master title style</a:t>
            </a:r>
            <a:endParaRPr lang="en-US" dirty="0"/>
          </a:p>
        </p:txBody>
      </p:sp>
      <p:sp>
        <p:nvSpPr>
          <p:cNvPr id="3" name="Subtitle 2"/>
          <p:cNvSpPr>
            <a:spLocks noGrp="1"/>
          </p:cNvSpPr>
          <p:nvPr>
            <p:ph type="subTitle" idx="1"/>
          </p:nvPr>
        </p:nvSpPr>
        <p:spPr>
          <a:xfrm>
            <a:off x="685800" y="2644279"/>
            <a:ext cx="7772400" cy="1314450"/>
          </a:xfrm>
        </p:spPr>
        <p:txBody>
          <a:bodyPr>
            <a:normAutofit/>
          </a:bodyPr>
          <a:lstStyle>
            <a:lvl1pPr marL="0" indent="0" algn="l">
              <a:buNone/>
              <a:defRPr sz="3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Tree>
    <p:extLst>
      <p:ext uri="{BB962C8B-B14F-4D97-AF65-F5344CB8AC3E}">
        <p14:creationId xmlns:p14="http://schemas.microsoft.com/office/powerpoint/2010/main" val="104598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dirty="0"/>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2"/>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chemeClr val="tx2"/>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lvl1pPr>
              <a:defRPr>
                <a:solidFill>
                  <a:schemeClr val="tx1"/>
                </a:solidFill>
              </a:defRPr>
            </a:lvl1pPr>
          </a:lstStyle>
          <a:p>
            <a:r>
              <a:rPr lang="en-GB"/>
              <a:t>Click icon to add chart</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8" r:id="rId2"/>
    <p:sldLayoutId id="2147483657" r:id="rId3"/>
    <p:sldLayoutId id="2147483680" r:id="rId4"/>
    <p:sldLayoutId id="2147483658" r:id="rId5"/>
    <p:sldLayoutId id="2147483673" r:id="rId6"/>
    <p:sldLayoutId id="2147483674" r:id="rId7"/>
    <p:sldLayoutId id="2147483670" r:id="rId8"/>
    <p:sldLayoutId id="2147483675" r:id="rId9"/>
    <p:sldLayoutId id="2147483671" r:id="rId10"/>
    <p:sldLayoutId id="2147483682" r:id="rId11"/>
    <p:sldLayoutId id="2147483684" r:id="rId12"/>
    <p:sldLayoutId id="2147483681" r:id="rId13"/>
    <p:sldLayoutId id="2147483685" r:id="rId14"/>
    <p:sldLayoutId id="2147483687" r:id="rId15"/>
    <p:sldLayoutId id="2147483683" r:id="rId16"/>
  </p:sldLayoutIdLst>
  <p:txStyles>
    <p:title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2">
              <a:lumMod val="75000"/>
            </a:schemeClr>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2">
              <a:lumMod val="7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2">
              <a:lumMod val="75000"/>
            </a:schemeClr>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2">
              <a:lumMod val="75000"/>
            </a:schemeClr>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5.xml"/><Relationship Id="rId5" Type="http://schemas.openxmlformats.org/officeDocument/2006/relationships/image" Target="../media/image24.png"/><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hyperlink" Target="https://data-planet.libguides.com/datasetsandsources" TargetMode="Externa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statisticaldatasets.data-planet.com/"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statisticaldatasets.data-planet.com/" TargetMode="External"/><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slide" Target="slide28.xml"/><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5.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slide" Target="slide36.xml"/><Relationship Id="rId4" Type="http://schemas.openxmlformats.org/officeDocument/2006/relationships/slide" Target="slide26.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hyperlink" Target="https://us.sagepub.com/en-us/nam/training-resource-center" TargetMode="External"/><Relationship Id="rId2" Type="http://schemas.openxmlformats.org/officeDocument/2006/relationships/hyperlink" Target="https://uk.sagepub.com/en-gb/eur/training-resource-centre" TargetMode="External"/><Relationship Id="rId1" Type="http://schemas.openxmlformats.org/officeDocument/2006/relationships/slideLayout" Target="../slideLayouts/slideLayout5.xml"/><Relationship Id="rId4" Type="http://schemas.openxmlformats.org/officeDocument/2006/relationships/hyperlink" Target="http://data-planet.libguides.com/" TargetMode="External"/></Relationships>
</file>

<file path=ppt/slides/_rels/slide4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hyperlink" Target="https://statisticaldatasets.data-planet.com/" TargetMode="Externa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9.png"/><Relationship Id="rId5" Type="http://schemas.microsoft.com/office/2007/relationships/hdphoto" Target="../media/hdphoto2.wdp"/><Relationship Id="rId4" Type="http://schemas.openxmlformats.org/officeDocument/2006/relationships/image" Target="../media/image18.png"/><Relationship Id="rId9"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500131" y="787400"/>
            <a:ext cx="6378827" cy="4005263"/>
          </a:xfrm>
        </p:spPr>
        <p:txBody>
          <a:bodyPr>
            <a:normAutofit/>
          </a:bodyPr>
          <a:lstStyle/>
          <a:p>
            <a:pPr>
              <a:lnSpc>
                <a:spcPts val="6400"/>
              </a:lnSpc>
            </a:pPr>
            <a:r>
              <a:rPr lang="en-GB" sz="6000" dirty="0"/>
              <a:t>let your training</a:t>
            </a:r>
            <a:br>
              <a:rPr lang="en-GB" sz="6000" dirty="0"/>
            </a:br>
            <a:r>
              <a:rPr lang="en-GB" sz="6000" dirty="0"/>
              <a:t>journey begin</a:t>
            </a:r>
          </a:p>
        </p:txBody>
      </p:sp>
      <p:pic>
        <p:nvPicPr>
          <p:cNvPr id="3" name="Picture 2"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43861">
            <a:off x="-710889" y="1167526"/>
            <a:ext cx="3874497" cy="5381246"/>
          </a:xfrm>
          <a:prstGeom prst="rect">
            <a:avLst/>
          </a:prstGeom>
        </p:spPr>
      </p:pic>
    </p:spTree>
    <p:extLst>
      <p:ext uri="{BB962C8B-B14F-4D97-AF65-F5344CB8AC3E}">
        <p14:creationId xmlns:p14="http://schemas.microsoft.com/office/powerpoint/2010/main" val="3405862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p:cNvSpPr txBox="1">
            <a:spLocks/>
          </p:cNvSpPr>
          <p:nvPr/>
        </p:nvSpPr>
        <p:spPr>
          <a:xfrm>
            <a:off x="242290" y="278538"/>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Trend charts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90" y="755539"/>
            <a:ext cx="4458403" cy="1571213"/>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910" y="3189265"/>
            <a:ext cx="4629462" cy="145161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6649" y="3189265"/>
            <a:ext cx="3350953" cy="1761819"/>
          </a:xfrm>
          <a:prstGeom prst="rect">
            <a:avLst/>
          </a:prstGeom>
          <a:ln>
            <a:noFill/>
          </a:ln>
          <a:effectLst>
            <a:outerShdw blurRad="292100" dist="139700" dir="2700000" algn="tl" rotWithShape="0">
              <a:srgbClr val="333333">
                <a:alpha val="65000"/>
              </a:srgbClr>
            </a:outerShdw>
          </a:effectLst>
        </p:spPr>
      </p:pic>
      <p:sp>
        <p:nvSpPr>
          <p:cNvPr id="9" name="Content Placeholder 1"/>
          <p:cNvSpPr txBox="1">
            <a:spLocks/>
          </p:cNvSpPr>
          <p:nvPr/>
        </p:nvSpPr>
        <p:spPr>
          <a:xfrm>
            <a:off x="5176649" y="277305"/>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Maps</a:t>
            </a:r>
          </a:p>
        </p:txBody>
      </p:sp>
      <p:sp>
        <p:nvSpPr>
          <p:cNvPr id="10" name="Content Placeholder 1"/>
          <p:cNvSpPr txBox="1">
            <a:spLocks/>
          </p:cNvSpPr>
          <p:nvPr/>
        </p:nvSpPr>
        <p:spPr>
          <a:xfrm>
            <a:off x="242290" y="2724528"/>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Rankings</a:t>
            </a:r>
          </a:p>
        </p:txBody>
      </p:sp>
      <p:sp>
        <p:nvSpPr>
          <p:cNvPr id="11" name="Content Placeholder 1"/>
          <p:cNvSpPr txBox="1">
            <a:spLocks/>
          </p:cNvSpPr>
          <p:nvPr/>
        </p:nvSpPr>
        <p:spPr>
          <a:xfrm>
            <a:off x="5176649" y="2724528"/>
            <a:ext cx="2117496" cy="6192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82296" indent="0" fontAlgn="auto">
              <a:spcAft>
                <a:spcPts val="0"/>
              </a:spcAft>
              <a:buFont typeface="Arial" pitchFamily="34" charset="0"/>
              <a:buNone/>
            </a:pPr>
            <a:r>
              <a:rPr lang="en-US" sz="2000" b="1" dirty="0">
                <a:solidFill>
                  <a:srgbClr val="50B2C3"/>
                </a:solidFill>
              </a:rPr>
              <a:t>Pie Charts</a:t>
            </a:r>
          </a:p>
        </p:txBody>
      </p:sp>
      <p:pic>
        <p:nvPicPr>
          <p:cNvPr id="2" name="Picture 1">
            <a:extLst>
              <a:ext uri="{FF2B5EF4-FFF2-40B4-BE49-F238E27FC236}">
                <a16:creationId xmlns:a16="http://schemas.microsoft.com/office/drawing/2014/main" id="{47F74800-7548-4535-8076-C5A1E480DE88}"/>
              </a:ext>
            </a:extLst>
          </p:cNvPr>
          <p:cNvPicPr>
            <a:picLocks noChangeAspect="1"/>
          </p:cNvPicPr>
          <p:nvPr/>
        </p:nvPicPr>
        <p:blipFill>
          <a:blip r:embed="rId5"/>
          <a:stretch>
            <a:fillRect/>
          </a:stretch>
        </p:blipFill>
        <p:spPr>
          <a:xfrm>
            <a:off x="4891847" y="755538"/>
            <a:ext cx="4061765" cy="135774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70985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i="1" dirty="0"/>
              <a:t>Data Planet </a:t>
            </a:r>
            <a:r>
              <a:rPr lang="de-CH" dirty="0"/>
              <a:t>subject coverage</a:t>
            </a:r>
            <a:endParaRPr lang="en-US" dirty="0"/>
          </a:p>
        </p:txBody>
      </p:sp>
      <p:sp>
        <p:nvSpPr>
          <p:cNvPr id="5" name="Content Placeholder 4"/>
          <p:cNvSpPr>
            <a:spLocks noGrp="1"/>
          </p:cNvSpPr>
          <p:nvPr>
            <p:ph idx="1"/>
          </p:nvPr>
        </p:nvSpPr>
        <p:spPr>
          <a:xfrm>
            <a:off x="457200" y="1221600"/>
            <a:ext cx="3123618" cy="3537213"/>
          </a:xfrm>
        </p:spPr>
        <p:txBody>
          <a:bodyPr>
            <a:noAutofit/>
          </a:bodyPr>
          <a:lstStyle/>
          <a:p>
            <a:r>
              <a:rPr lang="en-US" sz="1600" dirty="0">
                <a:solidFill>
                  <a:schemeClr val="tx1">
                    <a:lumMod val="50000"/>
                    <a:lumOff val="50000"/>
                  </a:schemeClr>
                </a:solidFill>
              </a:rPr>
              <a:t>Agriculture &amp; Food</a:t>
            </a:r>
          </a:p>
          <a:p>
            <a:r>
              <a:rPr lang="en-US" sz="1600" dirty="0">
                <a:solidFill>
                  <a:schemeClr val="tx1">
                    <a:lumMod val="50000"/>
                    <a:lumOff val="50000"/>
                  </a:schemeClr>
                </a:solidFill>
              </a:rPr>
              <a:t>Banking, Finance &amp; Insurance</a:t>
            </a:r>
          </a:p>
          <a:p>
            <a:r>
              <a:rPr lang="en-US" sz="1600" dirty="0">
                <a:solidFill>
                  <a:schemeClr val="tx1">
                    <a:lumMod val="50000"/>
                    <a:lumOff val="50000"/>
                  </a:schemeClr>
                </a:solidFill>
              </a:rPr>
              <a:t>Criminal Justice &amp; Law Enforcement</a:t>
            </a:r>
          </a:p>
          <a:p>
            <a:r>
              <a:rPr lang="en-US" sz="1600" dirty="0">
                <a:solidFill>
                  <a:schemeClr val="tx1">
                    <a:lumMod val="50000"/>
                    <a:lumOff val="50000"/>
                  </a:schemeClr>
                </a:solidFill>
              </a:rPr>
              <a:t>Education</a:t>
            </a:r>
          </a:p>
          <a:p>
            <a:r>
              <a:rPr lang="en-US" sz="1600" dirty="0">
                <a:solidFill>
                  <a:schemeClr val="tx1">
                    <a:lumMod val="50000"/>
                    <a:lumOff val="50000"/>
                  </a:schemeClr>
                </a:solidFill>
              </a:rPr>
              <a:t>Energy Resources &amp; Industries</a:t>
            </a:r>
          </a:p>
          <a:p>
            <a:r>
              <a:rPr lang="en-US" sz="1600" dirty="0">
                <a:solidFill>
                  <a:schemeClr val="tx1">
                    <a:lumMod val="50000"/>
                    <a:lumOff val="50000"/>
                  </a:schemeClr>
                </a:solidFill>
              </a:rPr>
              <a:t>Government &amp; Politics</a:t>
            </a:r>
          </a:p>
          <a:p>
            <a:r>
              <a:rPr lang="en-US" sz="1600" dirty="0">
                <a:solidFill>
                  <a:schemeClr val="tx1">
                    <a:lumMod val="50000"/>
                    <a:lumOff val="50000"/>
                  </a:schemeClr>
                </a:solidFill>
              </a:rPr>
              <a:t>Health &amp; Vital Statistics</a:t>
            </a:r>
          </a:p>
          <a:p>
            <a:r>
              <a:rPr lang="en-US" sz="1600" dirty="0">
                <a:solidFill>
                  <a:schemeClr val="tx1">
                    <a:lumMod val="50000"/>
                    <a:lumOff val="50000"/>
                  </a:schemeClr>
                </a:solidFill>
              </a:rPr>
              <a:t>Housing &amp; Construction</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7" name="Content Placeholder 4"/>
          <p:cNvSpPr txBox="1">
            <a:spLocks/>
          </p:cNvSpPr>
          <p:nvPr/>
        </p:nvSpPr>
        <p:spPr>
          <a:xfrm>
            <a:off x="3580818" y="1221599"/>
            <a:ext cx="3123618" cy="353721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spcAft>
                <a:spcPts val="0"/>
              </a:spcAft>
            </a:pPr>
            <a:r>
              <a:rPr lang="en-US" sz="1600" dirty="0">
                <a:solidFill>
                  <a:schemeClr val="tx1">
                    <a:lumMod val="50000"/>
                    <a:lumOff val="50000"/>
                  </a:schemeClr>
                </a:solidFill>
              </a:rPr>
              <a:t>Industry, Business &amp; Commerce</a:t>
            </a:r>
          </a:p>
          <a:p>
            <a:pPr fontAlgn="auto">
              <a:spcAft>
                <a:spcPts val="0"/>
              </a:spcAft>
            </a:pPr>
            <a:r>
              <a:rPr lang="en-US" sz="1600" dirty="0">
                <a:solidFill>
                  <a:schemeClr val="tx1">
                    <a:lumMod val="50000"/>
                    <a:lumOff val="50000"/>
                  </a:schemeClr>
                </a:solidFill>
              </a:rPr>
              <a:t>International Relations &amp; Trade</a:t>
            </a:r>
          </a:p>
          <a:p>
            <a:pPr fontAlgn="auto">
              <a:spcAft>
                <a:spcPts val="0"/>
              </a:spcAft>
            </a:pPr>
            <a:r>
              <a:rPr lang="en-US" sz="1600" dirty="0">
                <a:solidFill>
                  <a:schemeClr val="tx1">
                    <a:lumMod val="50000"/>
                    <a:lumOff val="50000"/>
                  </a:schemeClr>
                </a:solidFill>
              </a:rPr>
              <a:t>Labor &amp; Employment</a:t>
            </a:r>
          </a:p>
          <a:p>
            <a:pPr fontAlgn="auto">
              <a:spcAft>
                <a:spcPts val="0"/>
              </a:spcAft>
            </a:pPr>
            <a:r>
              <a:rPr lang="en-US" sz="1600" dirty="0">
                <a:solidFill>
                  <a:schemeClr val="tx1">
                    <a:lumMod val="50000"/>
                    <a:lumOff val="50000"/>
                  </a:schemeClr>
                </a:solidFill>
              </a:rPr>
              <a:t>Military &amp; Defense</a:t>
            </a:r>
          </a:p>
          <a:p>
            <a:pPr fontAlgn="auto">
              <a:spcAft>
                <a:spcPts val="0"/>
              </a:spcAft>
            </a:pPr>
            <a:r>
              <a:rPr lang="en-US" sz="1600" dirty="0">
                <a:solidFill>
                  <a:schemeClr val="tx1">
                    <a:lumMod val="50000"/>
                    <a:lumOff val="50000"/>
                  </a:schemeClr>
                </a:solidFill>
              </a:rPr>
              <a:t>Natural Resources &amp; Environment</a:t>
            </a:r>
          </a:p>
          <a:p>
            <a:pPr fontAlgn="auto">
              <a:spcAft>
                <a:spcPts val="0"/>
              </a:spcAft>
            </a:pPr>
            <a:r>
              <a:rPr lang="en-US" sz="1600" dirty="0">
                <a:solidFill>
                  <a:schemeClr val="tx1">
                    <a:lumMod val="50000"/>
                    <a:lumOff val="50000"/>
                  </a:schemeClr>
                </a:solidFill>
              </a:rPr>
              <a:t>Population &amp; Income</a:t>
            </a:r>
          </a:p>
          <a:p>
            <a:pPr fontAlgn="auto">
              <a:spcAft>
                <a:spcPts val="0"/>
              </a:spcAft>
            </a:pPr>
            <a:r>
              <a:rPr lang="en-US" sz="1600" dirty="0">
                <a:solidFill>
                  <a:schemeClr val="tx1">
                    <a:lumMod val="50000"/>
                    <a:lumOff val="50000"/>
                  </a:schemeClr>
                </a:solidFill>
              </a:rPr>
              <a:t>Prices, Consumption &amp; Cost of Living</a:t>
            </a:r>
          </a:p>
          <a:p>
            <a:pPr fontAlgn="auto">
              <a:spcAft>
                <a:spcPts val="0"/>
              </a:spcAft>
            </a:pPr>
            <a:r>
              <a:rPr lang="en-US" sz="1600" dirty="0">
                <a:solidFill>
                  <a:schemeClr val="tx1">
                    <a:lumMod val="50000"/>
                    <a:lumOff val="50000"/>
                  </a:schemeClr>
                </a:solidFill>
              </a:rPr>
              <a:t>Transportation &amp; Traffic</a:t>
            </a:r>
          </a:p>
        </p:txBody>
      </p:sp>
    </p:spTree>
    <p:extLst>
      <p:ext uri="{BB962C8B-B14F-4D97-AF65-F5344CB8AC3E}">
        <p14:creationId xmlns:p14="http://schemas.microsoft.com/office/powerpoint/2010/main" val="388670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i="1" dirty="0"/>
              <a:t>Data Planet </a:t>
            </a:r>
            <a:r>
              <a:rPr lang="de-CH" dirty="0"/>
              <a:t>content</a:t>
            </a:r>
            <a:endParaRPr lang="en-US" dirty="0"/>
          </a:p>
        </p:txBody>
      </p:sp>
      <p:sp>
        <p:nvSpPr>
          <p:cNvPr id="5" name="Content Placeholder 4"/>
          <p:cNvSpPr>
            <a:spLocks noGrp="1"/>
          </p:cNvSpPr>
          <p:nvPr>
            <p:ph idx="1"/>
          </p:nvPr>
        </p:nvSpPr>
        <p:spPr>
          <a:xfrm>
            <a:off x="457200" y="1221600"/>
            <a:ext cx="8229600" cy="3537213"/>
          </a:xfrm>
        </p:spPr>
        <p:txBody>
          <a:bodyPr>
            <a:noAutofit/>
          </a:bodyPr>
          <a:lstStyle/>
          <a:p>
            <a:pPr marL="0" indent="0">
              <a:buNone/>
            </a:pPr>
            <a:r>
              <a:rPr lang="en-US" sz="1500" dirty="0">
                <a:solidFill>
                  <a:schemeClr val="tx1">
                    <a:lumMod val="50000"/>
                    <a:lumOff val="50000"/>
                  </a:schemeClr>
                </a:solidFill>
              </a:rPr>
              <a:t>Datasets are sourced from a wide variety of authoritative public, private, and commercial sources across national and international organizations. Sources include:</a:t>
            </a:r>
          </a:p>
          <a:p>
            <a:pPr>
              <a:buClr>
                <a:srgbClr val="01B5B4"/>
              </a:buClr>
            </a:pPr>
            <a:r>
              <a:rPr lang="en-US" sz="1500" b="1" dirty="0">
                <a:solidFill>
                  <a:srgbClr val="50B2C3"/>
                </a:solidFill>
              </a:rPr>
              <a:t>European Commission</a:t>
            </a:r>
          </a:p>
          <a:p>
            <a:pPr>
              <a:buClr>
                <a:srgbClr val="01B5B4"/>
              </a:buClr>
            </a:pPr>
            <a:r>
              <a:rPr lang="en-US" sz="1500" b="1" dirty="0">
                <a:solidFill>
                  <a:srgbClr val="50B2C3"/>
                </a:solidFill>
              </a:rPr>
              <a:t>World Trade Organization</a:t>
            </a:r>
          </a:p>
          <a:p>
            <a:pPr>
              <a:buClr>
                <a:srgbClr val="01B5B4"/>
              </a:buClr>
            </a:pPr>
            <a:r>
              <a:rPr lang="en-US" sz="1500" b="1" dirty="0">
                <a:solidFill>
                  <a:srgbClr val="50B2C3"/>
                </a:solidFill>
              </a:rPr>
              <a:t>International Population Statistics Database</a:t>
            </a:r>
          </a:p>
          <a:p>
            <a:pPr>
              <a:buClr>
                <a:srgbClr val="01B5B4"/>
              </a:buClr>
            </a:pPr>
            <a:r>
              <a:rPr lang="en-US" sz="1500" b="1" dirty="0">
                <a:solidFill>
                  <a:srgbClr val="50B2C3"/>
                </a:solidFill>
              </a:rPr>
              <a:t>United Nations</a:t>
            </a:r>
          </a:p>
          <a:p>
            <a:pPr>
              <a:buClr>
                <a:srgbClr val="01B5B4"/>
              </a:buClr>
            </a:pPr>
            <a:r>
              <a:rPr lang="en-US" sz="1500" b="1" dirty="0">
                <a:solidFill>
                  <a:srgbClr val="50B2C3"/>
                </a:solidFill>
              </a:rPr>
              <a:t>International Monetary Fund</a:t>
            </a:r>
            <a:endParaRPr lang="en-US" sz="1500" dirty="0">
              <a:solidFill>
                <a:srgbClr val="50B2C3"/>
              </a:solidFill>
            </a:endParaRPr>
          </a:p>
          <a:p>
            <a:pPr>
              <a:buClr>
                <a:srgbClr val="01B5B4"/>
              </a:buClr>
            </a:pPr>
            <a:r>
              <a:rPr lang="en-US" sz="1500" b="1" dirty="0">
                <a:solidFill>
                  <a:srgbClr val="50B2C3"/>
                </a:solidFill>
              </a:rPr>
              <a:t>OECD</a:t>
            </a:r>
          </a:p>
          <a:p>
            <a:pPr>
              <a:buClr>
                <a:srgbClr val="01B5B4"/>
              </a:buClr>
            </a:pPr>
            <a:r>
              <a:rPr lang="en-US" sz="1500" b="1" dirty="0">
                <a:solidFill>
                  <a:srgbClr val="50B2C3"/>
                </a:solidFill>
              </a:rPr>
              <a:t>China Yearly Statistics (National/Subnational)</a:t>
            </a:r>
            <a:endParaRPr lang="en-US" sz="1500" dirty="0">
              <a:solidFill>
                <a:srgbClr val="50B2C3"/>
              </a:solidFill>
            </a:endParaRPr>
          </a:p>
          <a:p>
            <a:pPr>
              <a:buClr>
                <a:srgbClr val="01B5B4"/>
              </a:buClr>
            </a:pPr>
            <a:r>
              <a:rPr lang="en-US" sz="1500" b="1" dirty="0">
                <a:solidFill>
                  <a:srgbClr val="50B2C3"/>
                </a:solidFill>
              </a:rPr>
              <a:t>Eurostat</a:t>
            </a:r>
          </a:p>
          <a:p>
            <a:pPr>
              <a:buClr>
                <a:srgbClr val="01B5B4"/>
              </a:buClr>
            </a:pPr>
            <a:r>
              <a:rPr lang="en-US" sz="1500" b="1" dirty="0">
                <a:solidFill>
                  <a:srgbClr val="50B2C3"/>
                </a:solidFill>
              </a:rPr>
              <a:t>World Bank</a:t>
            </a:r>
          </a:p>
          <a:p>
            <a:pPr marL="0" indent="0">
              <a:buClr>
                <a:srgbClr val="01B5B4"/>
              </a:buClr>
              <a:buNone/>
            </a:pPr>
            <a:endParaRPr lang="en-US" sz="1500" b="1" dirty="0">
              <a:solidFill>
                <a:schemeClr val="tx1">
                  <a:lumMod val="50000"/>
                  <a:lumOff val="50000"/>
                </a:schemeClr>
              </a:solidFill>
            </a:endParaRPr>
          </a:p>
          <a:p>
            <a:pPr marL="0" indent="0">
              <a:buClr>
                <a:srgbClr val="01B5B4"/>
              </a:buClr>
              <a:buNone/>
            </a:pPr>
            <a:r>
              <a:rPr lang="en-US" sz="1200" dirty="0">
                <a:solidFill>
                  <a:schemeClr val="tx1">
                    <a:lumMod val="50000"/>
                    <a:lumOff val="50000"/>
                  </a:schemeClr>
                </a:solidFill>
              </a:rPr>
              <a:t>You can discover more about our source organizations </a:t>
            </a:r>
            <a:r>
              <a:rPr lang="en-US" sz="1200" dirty="0">
                <a:hlinkClick r:id="rId2"/>
              </a:rPr>
              <a:t>here</a:t>
            </a:r>
            <a:r>
              <a:rPr lang="en-US" sz="1200" dirty="0">
                <a:solidFill>
                  <a:schemeClr val="tx1">
                    <a:lumMod val="50000"/>
                    <a:lumOff val="50000"/>
                  </a:schemeClr>
                </a:solidFill>
              </a:rPr>
              <a:t>.</a:t>
            </a:r>
            <a:endParaRPr lang="en-US" sz="1200" b="1" dirty="0">
              <a:solidFill>
                <a:schemeClr val="tx1">
                  <a:lumMod val="50000"/>
                  <a:lumOff val="50000"/>
                </a:schemeClr>
              </a:solidFill>
            </a:endParaRPr>
          </a:p>
          <a:p>
            <a:pPr marL="0" indent="0">
              <a:buClr>
                <a:srgbClr val="01B5B4"/>
              </a:buClr>
              <a:buNone/>
            </a:pPr>
            <a:endParaRPr lang="en-US" sz="1000" b="1" dirty="0">
              <a:solidFill>
                <a:srgbClr val="397B91"/>
              </a:solidFill>
            </a:endParaRPr>
          </a:p>
          <a:p>
            <a:pPr>
              <a:buClr>
                <a:srgbClr val="01B5B4"/>
              </a:buClr>
            </a:pPr>
            <a:endParaRPr lang="en-US" sz="1000" b="1" dirty="0">
              <a:solidFill>
                <a:srgbClr val="01B5B4"/>
              </a:solidFill>
            </a:endParaRPr>
          </a:p>
          <a:p>
            <a:pPr marL="0" indent="0">
              <a:buNone/>
            </a:pPr>
            <a:endParaRPr lang="en-US" sz="1000" dirty="0"/>
          </a:p>
          <a:p>
            <a:pPr marL="0" indent="0">
              <a:buNone/>
            </a:pPr>
            <a:endParaRPr lang="en-US" sz="1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3407667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Who is it for?</a:t>
            </a:r>
            <a:endParaRPr lang="en-US" dirty="0"/>
          </a:p>
        </p:txBody>
      </p:sp>
      <p:sp>
        <p:nvSpPr>
          <p:cNvPr id="5" name="Content Placeholder 4"/>
          <p:cNvSpPr>
            <a:spLocks noGrp="1"/>
          </p:cNvSpPr>
          <p:nvPr>
            <p:ph idx="1"/>
          </p:nvPr>
        </p:nvSpPr>
        <p:spPr>
          <a:xfrm>
            <a:off x="261257" y="1221599"/>
            <a:ext cx="8229600" cy="3615871"/>
          </a:xfrm>
        </p:spPr>
        <p:txBody>
          <a:bodyPr>
            <a:normAutofit/>
          </a:bodyPr>
          <a:lstStyle/>
          <a:p>
            <a:pPr>
              <a:spcBef>
                <a:spcPts val="0"/>
              </a:spcBef>
            </a:pPr>
            <a:r>
              <a:rPr lang="en-GB" sz="1200" b="1" dirty="0">
                <a:solidFill>
                  <a:schemeClr val="tx1">
                    <a:lumMod val="50000"/>
                    <a:lumOff val="50000"/>
                  </a:schemeClr>
                </a:solidFill>
              </a:rPr>
              <a:t>Students</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Understand the data behind concepts</a:t>
            </a:r>
          </a:p>
          <a:p>
            <a:pPr lvl="2">
              <a:spcBef>
                <a:spcPts val="0"/>
              </a:spcBef>
              <a:buFont typeface="Wingdings" panose="05000000000000000000" pitchFamily="2" charset="2"/>
              <a:buChar char="q"/>
            </a:pPr>
            <a:r>
              <a:rPr lang="en-GB" sz="1200" dirty="0">
                <a:solidFill>
                  <a:srgbClr val="50B2C3"/>
                </a:solidFill>
              </a:rPr>
              <a:t>Access data whenever, wherever, for course preparation, revision, and self-study at their own pace</a:t>
            </a:r>
          </a:p>
          <a:p>
            <a:pPr lvl="2">
              <a:spcBef>
                <a:spcPts val="0"/>
              </a:spcBef>
              <a:buFont typeface="Wingdings" panose="05000000000000000000" pitchFamily="2" charset="2"/>
              <a:buChar char="q"/>
            </a:pPr>
            <a:r>
              <a:rPr lang="en-GB" sz="1200" dirty="0">
                <a:solidFill>
                  <a:srgbClr val="50B2C3"/>
                </a:solidFill>
              </a:rPr>
              <a:t>Download citation information for easy referencing</a:t>
            </a:r>
          </a:p>
          <a:p>
            <a:pPr lvl="2">
              <a:spcBef>
                <a:spcPts val="0"/>
              </a:spcBef>
              <a:buFont typeface="Wingdings" panose="05000000000000000000" pitchFamily="2" charset="2"/>
              <a:buChar char="q"/>
            </a:pPr>
            <a:endParaRPr lang="en-GB" sz="1200" dirty="0"/>
          </a:p>
          <a:p>
            <a:pPr>
              <a:spcBef>
                <a:spcPts val="0"/>
              </a:spcBef>
            </a:pPr>
            <a:r>
              <a:rPr lang="en-GB" sz="1200" b="1" dirty="0">
                <a:solidFill>
                  <a:schemeClr val="tx1">
                    <a:lumMod val="50000"/>
                    <a:lumOff val="50000"/>
                  </a:schemeClr>
                </a:solidFill>
              </a:rPr>
              <a:t>Researchers</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Find, collect and work with raw data from multiple sources, saving time</a:t>
            </a:r>
          </a:p>
          <a:p>
            <a:pPr lvl="2">
              <a:spcBef>
                <a:spcPts val="0"/>
              </a:spcBef>
              <a:buFont typeface="Wingdings" panose="05000000000000000000" pitchFamily="2" charset="2"/>
              <a:buChar char="q"/>
            </a:pPr>
            <a:r>
              <a:rPr lang="en-GB" sz="1200" dirty="0">
                <a:solidFill>
                  <a:srgbClr val="50B2C3"/>
                </a:solidFill>
              </a:rPr>
              <a:t>Access standardized, credible and vetted data on a single-screen interface</a:t>
            </a:r>
          </a:p>
          <a:p>
            <a:pPr lvl="2">
              <a:spcBef>
                <a:spcPts val="0"/>
              </a:spcBef>
              <a:buFont typeface="Wingdings" panose="05000000000000000000" pitchFamily="2" charset="2"/>
              <a:buChar char="q"/>
            </a:pPr>
            <a:r>
              <a:rPr lang="en-GB" sz="1200" dirty="0">
                <a:solidFill>
                  <a:srgbClr val="50B2C3"/>
                </a:solidFill>
              </a:rPr>
              <a:t>Use tools for comparison, visualization, and calculation to gain precise insights</a:t>
            </a:r>
          </a:p>
          <a:p>
            <a:pPr lvl="2">
              <a:spcBef>
                <a:spcPts val="0"/>
              </a:spcBef>
              <a:buFont typeface="Wingdings" panose="05000000000000000000" pitchFamily="2" charset="2"/>
              <a:buChar char="q"/>
            </a:pPr>
            <a:r>
              <a:rPr lang="en-GB" sz="1200" dirty="0">
                <a:solidFill>
                  <a:srgbClr val="50B2C3"/>
                </a:solidFill>
              </a:rPr>
              <a:t>Export data in a number of formats for analysis and manipulation offline</a:t>
            </a:r>
          </a:p>
          <a:p>
            <a:pPr>
              <a:spcBef>
                <a:spcPts val="0"/>
              </a:spcBef>
            </a:pPr>
            <a:r>
              <a:rPr lang="en-GB" sz="1200" b="1" dirty="0">
                <a:solidFill>
                  <a:schemeClr val="tx1">
                    <a:lumMod val="50000"/>
                    <a:lumOff val="50000"/>
                  </a:schemeClr>
                </a:solidFill>
              </a:rPr>
              <a:t>Faculty</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Introduce students to high-quality data</a:t>
            </a:r>
          </a:p>
          <a:p>
            <a:pPr lvl="2">
              <a:spcBef>
                <a:spcPts val="0"/>
              </a:spcBef>
              <a:buFont typeface="Wingdings" panose="05000000000000000000" pitchFamily="2" charset="2"/>
              <a:buChar char="q"/>
            </a:pPr>
            <a:r>
              <a:rPr lang="en-GB" sz="1200" dirty="0">
                <a:solidFill>
                  <a:srgbClr val="50B2C3"/>
                </a:solidFill>
              </a:rPr>
              <a:t>Allow students to access whenever, wherever, with unlimited simultaneous users</a:t>
            </a:r>
          </a:p>
          <a:p>
            <a:pPr lvl="2">
              <a:spcBef>
                <a:spcPts val="0"/>
              </a:spcBef>
              <a:buFont typeface="Wingdings" panose="05000000000000000000" pitchFamily="2" charset="2"/>
              <a:buChar char="q"/>
            </a:pPr>
            <a:r>
              <a:rPr lang="en-GB" sz="1200" dirty="0">
                <a:solidFill>
                  <a:srgbClr val="50B2C3"/>
                </a:solidFill>
              </a:rPr>
              <a:t>Access data across multiple subject areas</a:t>
            </a:r>
            <a:endParaRPr lang="en-GB" sz="1600" dirty="0">
              <a:solidFill>
                <a:srgbClr val="50B2C3"/>
              </a:solidFill>
            </a:endParaRPr>
          </a:p>
          <a:p>
            <a:pPr>
              <a:spcBef>
                <a:spcPts val="0"/>
              </a:spcBef>
            </a:pPr>
            <a:r>
              <a:rPr lang="en-GB" sz="1200" b="1" dirty="0">
                <a:solidFill>
                  <a:schemeClr val="tx1">
                    <a:lumMod val="50000"/>
                    <a:lumOff val="50000"/>
                  </a:schemeClr>
                </a:solidFill>
              </a:rPr>
              <a:t>Librarians</a:t>
            </a:r>
            <a:endParaRPr lang="en-GB" sz="1200" dirty="0">
              <a:solidFill>
                <a:schemeClr val="tx1">
                  <a:lumMod val="50000"/>
                  <a:lumOff val="50000"/>
                </a:schemeClr>
              </a:solidFill>
            </a:endParaRPr>
          </a:p>
          <a:p>
            <a:pPr lvl="2">
              <a:spcBef>
                <a:spcPts val="0"/>
              </a:spcBef>
              <a:buFont typeface="Wingdings" panose="05000000000000000000" pitchFamily="2" charset="2"/>
              <a:buChar char="q"/>
            </a:pPr>
            <a:r>
              <a:rPr lang="en-GB" sz="1200" dirty="0">
                <a:solidFill>
                  <a:srgbClr val="50B2C3"/>
                </a:solidFill>
              </a:rPr>
              <a:t>Teach information and data literacy</a:t>
            </a:r>
          </a:p>
          <a:p>
            <a:pPr lvl="2">
              <a:spcBef>
                <a:spcPts val="0"/>
              </a:spcBef>
              <a:buFont typeface="Wingdings" panose="05000000000000000000" pitchFamily="2" charset="2"/>
              <a:buChar char="q"/>
            </a:pPr>
            <a:r>
              <a:rPr lang="en-GB" sz="1200" dirty="0">
                <a:solidFill>
                  <a:srgbClr val="50B2C3"/>
                </a:solidFill>
              </a:rPr>
              <a:t>Answer reference questions requiring statistical information</a:t>
            </a:r>
          </a:p>
          <a:p>
            <a:pPr lvl="2">
              <a:spcBef>
                <a:spcPts val="0"/>
              </a:spcBef>
              <a:buFont typeface="Wingdings" panose="05000000000000000000" pitchFamily="2" charset="2"/>
              <a:buChar char="q"/>
            </a:pPr>
            <a:r>
              <a:rPr lang="en-US" sz="1200" dirty="0">
                <a:solidFill>
                  <a:srgbClr val="50B2C3"/>
                </a:solidFill>
              </a:rPr>
              <a:t>Recommend credible and current data resource to faculty and students</a:t>
            </a:r>
          </a:p>
          <a:p>
            <a:pPr lvl="2">
              <a:spcBef>
                <a:spcPts val="0"/>
              </a:spcBef>
              <a:buFont typeface="Wingdings" panose="05000000000000000000" pitchFamily="2" charset="2"/>
              <a:buChar char="q"/>
            </a:pPr>
            <a:r>
              <a:rPr lang="en-US" sz="1200" dirty="0">
                <a:solidFill>
                  <a:srgbClr val="50B2C3"/>
                </a:solidFill>
              </a:rPr>
              <a:t>Make data discoverable in discovery layers and library catalogue</a:t>
            </a:r>
            <a:endParaRPr lang="en-GB" sz="1200" dirty="0">
              <a:solidFill>
                <a:srgbClr val="50B2C3"/>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4106241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938422"/>
            <a:ext cx="8240822" cy="1102519"/>
          </a:xfrm>
        </p:spPr>
        <p:txBody>
          <a:bodyPr/>
          <a:lstStyle/>
          <a:p>
            <a:r>
              <a:rPr lang="en-US" sz="4300" b="1" dirty="0"/>
              <a:t>Finding and selecting data</a:t>
            </a:r>
          </a:p>
        </p:txBody>
      </p:sp>
      <p:sp>
        <p:nvSpPr>
          <p:cNvPr id="3" name="Subtitle 2"/>
          <p:cNvSpPr>
            <a:spLocks noGrp="1"/>
          </p:cNvSpPr>
          <p:nvPr>
            <p:ph type="subTitle" idx="1"/>
          </p:nvPr>
        </p:nvSpPr>
        <p:spPr>
          <a:xfrm>
            <a:off x="1839701" y="3040941"/>
            <a:ext cx="7196144" cy="1314450"/>
          </a:xfrm>
        </p:spPr>
        <p:txBody>
          <a:bodyPr/>
          <a:lstStyle/>
          <a:p>
            <a:r>
              <a:rPr lang="en-US" dirty="0"/>
              <a:t>The homepage, browsing, searching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2714916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457200" y="64204"/>
            <a:ext cx="8229600" cy="1094502"/>
          </a:xfrm>
        </p:spPr>
        <p:txBody>
          <a:bodyPr>
            <a:normAutofit fontScale="90000"/>
          </a:bodyPr>
          <a:lstStyle/>
          <a:p>
            <a:pPr algn="ctr"/>
            <a:r>
              <a:rPr lang="de-CH" sz="3600" dirty="0">
                <a:solidFill>
                  <a:srgbClr val="50B2C3"/>
                </a:solidFill>
              </a:rPr>
              <a:t>The </a:t>
            </a:r>
            <a:r>
              <a:rPr lang="de-CH" sz="3600" i="1" dirty="0">
                <a:solidFill>
                  <a:srgbClr val="50B2C3"/>
                </a:solidFill>
              </a:rPr>
              <a:t>Data Planet </a:t>
            </a:r>
            <a:r>
              <a:rPr lang="de-CH" sz="3600" dirty="0">
                <a:solidFill>
                  <a:srgbClr val="50B2C3"/>
                </a:solidFill>
              </a:rPr>
              <a:t>homepage</a:t>
            </a:r>
            <a:br>
              <a:rPr lang="de-CH" sz="3600" dirty="0">
                <a:solidFill>
                  <a:srgbClr val="50B2C3"/>
                </a:solidFill>
              </a:rPr>
            </a:br>
            <a:r>
              <a:rPr lang="en-GB" sz="3300" b="1" u="sng" dirty="0">
                <a:solidFill>
                  <a:srgbClr val="50B2C3"/>
                </a:solidFill>
                <a:hlinkClick r:id="rId2"/>
              </a:rPr>
              <a:t>https://statisticaldatasets.data-planet.com</a:t>
            </a:r>
            <a:endParaRPr lang="en-US" sz="3300" dirty="0">
              <a:solidFill>
                <a:srgbClr val="50B2C3"/>
              </a:solidFill>
            </a:endParaRPr>
          </a:p>
        </p:txBody>
      </p:sp>
      <p:pic>
        <p:nvPicPr>
          <p:cNvPr id="2" name="Picture 1">
            <a:extLst>
              <a:ext uri="{FF2B5EF4-FFF2-40B4-BE49-F238E27FC236}">
                <a16:creationId xmlns:a16="http://schemas.microsoft.com/office/drawing/2014/main" id="{562CB0EC-672F-4D87-909E-6E54C316E2B0}"/>
              </a:ext>
            </a:extLst>
          </p:cNvPr>
          <p:cNvPicPr>
            <a:picLocks noChangeAspect="1"/>
          </p:cNvPicPr>
          <p:nvPr/>
        </p:nvPicPr>
        <p:blipFill>
          <a:blip r:embed="rId3"/>
          <a:stretch>
            <a:fillRect/>
          </a:stretch>
        </p:blipFill>
        <p:spPr>
          <a:xfrm>
            <a:off x="1807163" y="1515100"/>
            <a:ext cx="7015016" cy="3237137"/>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136113" y="3212762"/>
            <a:ext cx="3130598" cy="1149833"/>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400" i="1" dirty="0">
                <a:solidFill>
                  <a:schemeClr val="bg1"/>
                </a:solidFill>
                <a:latin typeface="Arial" pitchFamily="34" charset="0"/>
                <a:cs typeface="Arial" pitchFamily="34" charset="0"/>
              </a:rPr>
              <a:t>Data Planet </a:t>
            </a:r>
            <a:r>
              <a:rPr lang="en-GB" sz="1400" dirty="0">
                <a:solidFill>
                  <a:schemeClr val="bg1"/>
                </a:solidFill>
                <a:latin typeface="Arial" pitchFamily="34" charset="0"/>
                <a:cs typeface="Arial" pitchFamily="34" charset="0"/>
              </a:rPr>
              <a:t>content</a:t>
            </a:r>
            <a:r>
              <a:rPr lang="en-GB" sz="1400" i="1" dirty="0">
                <a:solidFill>
                  <a:schemeClr val="bg1"/>
                </a:solidFill>
                <a:latin typeface="Arial" pitchFamily="34" charset="0"/>
                <a:cs typeface="Arial" pitchFamily="34" charset="0"/>
              </a:rPr>
              <a:t> </a:t>
            </a:r>
            <a:r>
              <a:rPr lang="en-GB" sz="1400" dirty="0">
                <a:solidFill>
                  <a:schemeClr val="bg1"/>
                </a:solidFill>
                <a:latin typeface="Arial" pitchFamily="34" charset="0"/>
                <a:cs typeface="Arial" pitchFamily="34" charset="0"/>
              </a:rPr>
              <a:t>will also be available through your library catalogue, and search engines like Google</a:t>
            </a:r>
          </a:p>
        </p:txBody>
      </p:sp>
    </p:spTree>
    <p:extLst>
      <p:ext uri="{BB962C8B-B14F-4D97-AF65-F5344CB8AC3E}">
        <p14:creationId xmlns:p14="http://schemas.microsoft.com/office/powerpoint/2010/main" val="117700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3"/>
          <p:cNvSpPr>
            <a:spLocks noGrp="1"/>
          </p:cNvSpPr>
          <p:nvPr>
            <p:ph type="title"/>
          </p:nvPr>
        </p:nvSpPr>
        <p:spPr>
          <a:xfrm>
            <a:off x="316424" y="213291"/>
            <a:ext cx="8016705" cy="715070"/>
          </a:xfrm>
        </p:spPr>
        <p:txBody>
          <a:bodyPr>
            <a:normAutofit/>
          </a:bodyPr>
          <a:lstStyle/>
          <a:p>
            <a:r>
              <a:rPr lang="de-CH" sz="3200" i="1" dirty="0">
                <a:solidFill>
                  <a:srgbClr val="50B2C3"/>
                </a:solidFill>
              </a:rPr>
              <a:t>Data Planet </a:t>
            </a:r>
            <a:r>
              <a:rPr lang="de-CH" sz="3200" dirty="0">
                <a:solidFill>
                  <a:srgbClr val="50B2C3"/>
                </a:solidFill>
              </a:rPr>
              <a:t>homepage overview</a:t>
            </a:r>
            <a:endParaRPr lang="en-US" sz="3200" dirty="0">
              <a:solidFill>
                <a:srgbClr val="50B2C3"/>
              </a:solidFill>
            </a:endParaRPr>
          </a:p>
        </p:txBody>
      </p:sp>
      <p:pic>
        <p:nvPicPr>
          <p:cNvPr id="10" name="Picture 9"/>
          <p:cNvPicPr>
            <a:picLocks noChangeAspect="1"/>
          </p:cNvPicPr>
          <p:nvPr/>
        </p:nvPicPr>
        <p:blipFill>
          <a:blip r:embed="rId2"/>
          <a:stretch>
            <a:fillRect/>
          </a:stretch>
        </p:blipFill>
        <p:spPr>
          <a:xfrm>
            <a:off x="350844" y="1117053"/>
            <a:ext cx="6355918" cy="2934015"/>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181483" y="4388741"/>
            <a:ext cx="2114987" cy="546227"/>
          </a:xfrm>
          <a:prstGeom prst="wedgeRoundRectCallout">
            <a:avLst>
              <a:gd name="adj1" fmla="val -35063"/>
              <a:gd name="adj2" fmla="val -12705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b="1" dirty="0">
                <a:solidFill>
                  <a:schemeClr val="bg1"/>
                </a:solidFill>
              </a:rPr>
              <a:t>Indicator Panel</a:t>
            </a:r>
            <a:endParaRPr lang="en-GB" sz="1400" dirty="0">
              <a:solidFill>
                <a:schemeClr val="bg1"/>
              </a:solidFill>
            </a:endParaRPr>
          </a:p>
        </p:txBody>
      </p:sp>
      <p:sp>
        <p:nvSpPr>
          <p:cNvPr id="8" name="Rounded Rectangular Callout 7"/>
          <p:cNvSpPr/>
          <p:nvPr/>
        </p:nvSpPr>
        <p:spPr>
          <a:xfrm>
            <a:off x="6518298" y="4263097"/>
            <a:ext cx="2114987" cy="546227"/>
          </a:xfrm>
          <a:prstGeom prst="wedgeRoundRectCallout">
            <a:avLst>
              <a:gd name="adj1" fmla="val -55195"/>
              <a:gd name="adj2" fmla="val -12066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b="1" dirty="0">
                <a:solidFill>
                  <a:schemeClr val="bg1"/>
                </a:solidFill>
              </a:rPr>
              <a:t>Results Panel</a:t>
            </a:r>
            <a:endParaRPr lang="en-GB" sz="1400" dirty="0">
              <a:solidFill>
                <a:schemeClr val="bg1"/>
              </a:solidFill>
            </a:endParaRPr>
          </a:p>
        </p:txBody>
      </p:sp>
      <p:sp>
        <p:nvSpPr>
          <p:cNvPr id="7" name="Rounded Rectangular Callout 6"/>
          <p:cNvSpPr/>
          <p:nvPr/>
        </p:nvSpPr>
        <p:spPr>
          <a:xfrm>
            <a:off x="6706762" y="570826"/>
            <a:ext cx="2114987" cy="546227"/>
          </a:xfrm>
          <a:prstGeom prst="wedgeRoundRectCallout">
            <a:avLst>
              <a:gd name="adj1" fmla="val -90178"/>
              <a:gd name="adj2" fmla="val 163029"/>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b="1" dirty="0">
                <a:solidFill>
                  <a:schemeClr val="bg1"/>
                </a:solidFill>
              </a:rPr>
              <a:t>Criteria Panel</a:t>
            </a:r>
            <a:endParaRPr lang="en-GB" sz="1400" dirty="0">
              <a:solidFill>
                <a:schemeClr val="bg1"/>
              </a:solidFill>
            </a:endParaRPr>
          </a:p>
        </p:txBody>
      </p:sp>
    </p:spTree>
    <p:extLst>
      <p:ext uri="{BB962C8B-B14F-4D97-AF65-F5344CB8AC3E}">
        <p14:creationId xmlns:p14="http://schemas.microsoft.com/office/powerpoint/2010/main" val="40877603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9874" y="221499"/>
            <a:ext cx="8229600" cy="857250"/>
          </a:xfrm>
        </p:spPr>
        <p:txBody>
          <a:bodyPr/>
          <a:lstStyle/>
          <a:p>
            <a:r>
              <a:rPr lang="de-CH" dirty="0"/>
              <a:t>Browsing datasets</a:t>
            </a:r>
            <a:endParaRPr lang="en-US" dirty="0"/>
          </a:p>
        </p:txBody>
      </p:sp>
      <p:sp>
        <p:nvSpPr>
          <p:cNvPr id="11" name="Rounded Rectangular Callout 10"/>
          <p:cNvSpPr/>
          <p:nvPr/>
        </p:nvSpPr>
        <p:spPr>
          <a:xfrm>
            <a:off x="5133062" y="67410"/>
            <a:ext cx="3825124" cy="1066743"/>
          </a:xfrm>
          <a:prstGeom prst="wedgeRoundRectCallout">
            <a:avLst>
              <a:gd name="adj1" fmla="val -13875"/>
              <a:gd name="adj2" fmla="val 15959"/>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000" dirty="0">
                <a:solidFill>
                  <a:schemeClr val="bg1"/>
                </a:solidFill>
                <a:latin typeface="Arial" panose="020B0604020202020204" pitchFamily="34" charset="0"/>
              </a:rPr>
              <a:t>Browse the </a:t>
            </a:r>
            <a:r>
              <a:rPr lang="en-US" sz="1000" b="1" dirty="0">
                <a:solidFill>
                  <a:schemeClr val="bg1"/>
                </a:solidFill>
                <a:latin typeface="Arial" panose="020B0604020202020204" pitchFamily="34" charset="0"/>
              </a:rPr>
              <a:t>indicator tree </a:t>
            </a:r>
            <a:r>
              <a:rPr lang="en-US" sz="1000" dirty="0">
                <a:solidFill>
                  <a:schemeClr val="bg1"/>
                </a:solidFill>
                <a:latin typeface="Arial" panose="020B0604020202020204" pitchFamily="34" charset="0"/>
              </a:rPr>
              <a:t>in the left-hand </a:t>
            </a:r>
            <a:r>
              <a:rPr lang="en-US" sz="1000" b="1" dirty="0">
                <a:solidFill>
                  <a:schemeClr val="bg1"/>
                </a:solidFill>
                <a:latin typeface="Arial" panose="020B0604020202020204" pitchFamily="34" charset="0"/>
              </a:rPr>
              <a:t>Indicator Panel </a:t>
            </a:r>
            <a:r>
              <a:rPr lang="en-US" sz="1000" dirty="0">
                <a:solidFill>
                  <a:schemeClr val="bg1"/>
                </a:solidFill>
                <a:latin typeface="Arial" panose="020B0604020202020204" pitchFamily="34" charset="0"/>
              </a:rPr>
              <a:t>using one of the four folders: In the News, Key Economic Indicators, Browse by Subject, and Browse by Source.</a:t>
            </a:r>
          </a:p>
          <a:p>
            <a:r>
              <a:rPr lang="en-US" sz="1000" dirty="0">
                <a:solidFill>
                  <a:schemeClr val="bg1"/>
                </a:solidFill>
                <a:latin typeface="Arial" panose="020B0604020202020204" pitchFamily="34" charset="0"/>
              </a:rPr>
              <a:t>The menus are expandable (+) and collapsible (-) to help you start finding data of interest.</a:t>
            </a:r>
            <a:endParaRPr lang="en-GB" sz="1000" dirty="0">
              <a:solidFill>
                <a:schemeClr val="bg1"/>
              </a:solidFill>
            </a:endParaRPr>
          </a:p>
        </p:txBody>
      </p:sp>
      <p:pic>
        <p:nvPicPr>
          <p:cNvPr id="6" name="Picture 5"/>
          <p:cNvPicPr>
            <a:picLocks noChangeAspect="1"/>
          </p:cNvPicPr>
          <p:nvPr/>
        </p:nvPicPr>
        <p:blipFill>
          <a:blip r:embed="rId2"/>
          <a:stretch>
            <a:fillRect/>
          </a:stretch>
        </p:blipFill>
        <p:spPr>
          <a:xfrm>
            <a:off x="382635" y="1214781"/>
            <a:ext cx="1869886" cy="994875"/>
          </a:xfrm>
          <a:prstGeom prst="rect">
            <a:avLst/>
          </a:prstGeom>
          <a:ln>
            <a:noFill/>
          </a:ln>
          <a:effectLst>
            <a:outerShdw blurRad="292100" dist="139700" dir="2700000" algn="tl" rotWithShape="0">
              <a:srgbClr val="333333">
                <a:alpha val="65000"/>
              </a:srgbClr>
            </a:outerShdw>
          </a:effectLst>
        </p:spPr>
      </p:pic>
      <p:sp>
        <p:nvSpPr>
          <p:cNvPr id="12" name="Rounded Rectangular Callout 11"/>
          <p:cNvSpPr/>
          <p:nvPr/>
        </p:nvSpPr>
        <p:spPr>
          <a:xfrm>
            <a:off x="164800" y="2687867"/>
            <a:ext cx="1948717" cy="620726"/>
          </a:xfrm>
          <a:prstGeom prst="wedgeRoundRectCallout">
            <a:avLst>
              <a:gd name="adj1" fmla="val -20555"/>
              <a:gd name="adj2" fmla="val -124495"/>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In the News</a:t>
            </a:r>
            <a:r>
              <a:rPr lang="en-GB" sz="1000" dirty="0">
                <a:solidFill>
                  <a:schemeClr val="bg1"/>
                </a:solidFill>
                <a:latin typeface="Arial" pitchFamily="34" charset="0"/>
                <a:cs typeface="Arial" pitchFamily="34" charset="0"/>
              </a:rPr>
              <a:t>, </a:t>
            </a:r>
            <a:r>
              <a:rPr lang="en-GB" sz="1000" dirty="0">
                <a:solidFill>
                  <a:schemeClr val="bg1"/>
                </a:solidFill>
              </a:rPr>
              <a:t>featured indicators, items of interest in the news</a:t>
            </a:r>
            <a:endParaRPr lang="en-GB" sz="1000" b="1" dirty="0">
              <a:solidFill>
                <a:schemeClr val="bg1"/>
              </a:solidFill>
              <a:latin typeface="Arial" pitchFamily="34" charset="0"/>
              <a:cs typeface="Arial" pitchFamily="34" charset="0"/>
            </a:endParaRPr>
          </a:p>
        </p:txBody>
      </p:sp>
      <p:pic>
        <p:nvPicPr>
          <p:cNvPr id="9" name="Picture 8"/>
          <p:cNvPicPr>
            <a:picLocks noChangeAspect="1"/>
          </p:cNvPicPr>
          <p:nvPr/>
        </p:nvPicPr>
        <p:blipFill>
          <a:blip r:embed="rId3"/>
          <a:stretch>
            <a:fillRect/>
          </a:stretch>
        </p:blipFill>
        <p:spPr>
          <a:xfrm>
            <a:off x="4717289" y="1214781"/>
            <a:ext cx="1871137" cy="2610504"/>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4109505" y="4083389"/>
            <a:ext cx="2157834" cy="719990"/>
          </a:xfrm>
          <a:prstGeom prst="wedgeRoundRectCallout">
            <a:avLst>
              <a:gd name="adj1" fmla="val -19885"/>
              <a:gd name="adj2" fmla="val -9451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Browse by Subject</a:t>
            </a:r>
            <a:r>
              <a:rPr lang="en-GB" sz="1000" dirty="0">
                <a:solidFill>
                  <a:schemeClr val="bg1"/>
                </a:solidFill>
                <a:latin typeface="Arial" pitchFamily="34" charset="0"/>
                <a:cs typeface="Arial" pitchFamily="34" charset="0"/>
              </a:rPr>
              <a:t>, our 16 subject areas to discover depth and diversity of coverage</a:t>
            </a:r>
            <a:endParaRPr lang="en-GB" sz="1000" b="1" dirty="0">
              <a:solidFill>
                <a:schemeClr val="bg1"/>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7F0CA89D-4A4E-47D8-BFDB-AE41C5FEECF3}"/>
              </a:ext>
            </a:extLst>
          </p:cNvPr>
          <p:cNvPicPr>
            <a:picLocks noChangeAspect="1"/>
          </p:cNvPicPr>
          <p:nvPr/>
        </p:nvPicPr>
        <p:blipFill>
          <a:blip r:embed="rId4"/>
          <a:stretch>
            <a:fillRect/>
          </a:stretch>
        </p:blipFill>
        <p:spPr>
          <a:xfrm>
            <a:off x="6877655" y="1214781"/>
            <a:ext cx="1691008" cy="2823315"/>
          </a:xfrm>
          <a:prstGeom prst="rect">
            <a:avLst/>
          </a:prstGeom>
          <a:ln>
            <a:noFill/>
          </a:ln>
          <a:effectLst>
            <a:outerShdw blurRad="292100" dist="139700" dir="2700000" algn="tl" rotWithShape="0">
              <a:srgbClr val="333333">
                <a:alpha val="65000"/>
              </a:srgbClr>
            </a:outerShdw>
          </a:effectLst>
        </p:spPr>
      </p:pic>
      <p:sp>
        <p:nvSpPr>
          <p:cNvPr id="15" name="Rounded Rectangular Callout 14"/>
          <p:cNvSpPr/>
          <p:nvPr/>
        </p:nvSpPr>
        <p:spPr>
          <a:xfrm>
            <a:off x="6633795" y="4225835"/>
            <a:ext cx="2182137" cy="751014"/>
          </a:xfrm>
          <a:prstGeom prst="wedgeRoundRectCallout">
            <a:avLst>
              <a:gd name="adj1" fmla="val 20069"/>
              <a:gd name="adj2" fmla="val -9999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Browse by Source</a:t>
            </a:r>
            <a:r>
              <a:rPr lang="en-GB" sz="1000" dirty="0">
                <a:solidFill>
                  <a:schemeClr val="bg1"/>
                </a:solidFill>
                <a:latin typeface="Arial" pitchFamily="34" charset="0"/>
                <a:cs typeface="Arial" pitchFamily="34" charset="0"/>
              </a:rPr>
              <a:t>, explore the data from our 80 source organizations</a:t>
            </a:r>
            <a:endParaRPr lang="en-GB" sz="1000" b="1" dirty="0">
              <a:solidFill>
                <a:schemeClr val="bg1"/>
              </a:solidFill>
              <a:latin typeface="Arial" pitchFamily="34" charset="0"/>
              <a:cs typeface="Arial" pitchFamily="34" charset="0"/>
            </a:endParaRPr>
          </a:p>
        </p:txBody>
      </p:sp>
      <p:pic>
        <p:nvPicPr>
          <p:cNvPr id="5" name="Picture 4">
            <a:extLst>
              <a:ext uri="{FF2B5EF4-FFF2-40B4-BE49-F238E27FC236}">
                <a16:creationId xmlns:a16="http://schemas.microsoft.com/office/drawing/2014/main" id="{FC0142C6-89D7-4BB7-B4D3-410ABD91EC87}"/>
              </a:ext>
            </a:extLst>
          </p:cNvPr>
          <p:cNvPicPr>
            <a:picLocks noChangeAspect="1"/>
          </p:cNvPicPr>
          <p:nvPr/>
        </p:nvPicPr>
        <p:blipFill>
          <a:blip r:embed="rId5"/>
          <a:stretch>
            <a:fillRect/>
          </a:stretch>
        </p:blipFill>
        <p:spPr>
          <a:xfrm>
            <a:off x="2474224" y="1214781"/>
            <a:ext cx="2021362" cy="1904370"/>
          </a:xfrm>
          <a:prstGeom prst="rect">
            <a:avLst/>
          </a:prstGeom>
          <a:ln>
            <a:noFill/>
          </a:ln>
          <a:effectLst>
            <a:outerShdw blurRad="292100" dist="139700" dir="2700000" algn="tl" rotWithShape="0">
              <a:srgbClr val="333333">
                <a:alpha val="65000"/>
              </a:srgbClr>
            </a:outerShdw>
          </a:effectLst>
        </p:spPr>
      </p:pic>
      <p:sp>
        <p:nvSpPr>
          <p:cNvPr id="13" name="Rounded Rectangular Callout 12"/>
          <p:cNvSpPr/>
          <p:nvPr/>
        </p:nvSpPr>
        <p:spPr>
          <a:xfrm>
            <a:off x="2113517" y="3308593"/>
            <a:ext cx="2021362" cy="872173"/>
          </a:xfrm>
          <a:prstGeom prst="wedgeRoundRectCallout">
            <a:avLst>
              <a:gd name="adj1" fmla="val 45343"/>
              <a:gd name="adj2" fmla="val -78167"/>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Key Economic Indicators,</a:t>
            </a:r>
            <a:r>
              <a:rPr lang="en-GB" sz="1000" dirty="0">
                <a:solidFill>
                  <a:schemeClr val="bg1"/>
                </a:solidFill>
                <a:latin typeface="Arial" pitchFamily="34" charset="0"/>
                <a:cs typeface="Arial" pitchFamily="34" charset="0"/>
              </a:rPr>
              <a:t> </a:t>
            </a:r>
            <a:r>
              <a:rPr lang="en-GB" sz="1000" dirty="0">
                <a:solidFill>
                  <a:schemeClr val="bg1"/>
                </a:solidFill>
              </a:rPr>
              <a:t>economic data that users might find particularly useful or of interest</a:t>
            </a:r>
            <a:endParaRPr lang="en-GB" sz="10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51301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23740" y="946578"/>
            <a:ext cx="6559569" cy="2920428"/>
          </a:xfrm>
          <a:prstGeom prst="rect">
            <a:avLst/>
          </a:prstGeom>
          <a:ln>
            <a:noFill/>
          </a:ln>
          <a:effectLst>
            <a:outerShdw blurRad="292100" dist="139700" dir="2700000" algn="tl" rotWithShape="0">
              <a:srgbClr val="333333">
                <a:alpha val="65000"/>
              </a:srgbClr>
            </a:outerShdw>
          </a:effectLst>
        </p:spPr>
      </p:pic>
      <p:sp>
        <p:nvSpPr>
          <p:cNvPr id="19" name="Rounded Rectangular Callout 18"/>
          <p:cNvSpPr/>
          <p:nvPr/>
        </p:nvSpPr>
        <p:spPr>
          <a:xfrm>
            <a:off x="6420256" y="165942"/>
            <a:ext cx="2619043" cy="1439493"/>
          </a:xfrm>
          <a:prstGeom prst="wedgeRoundRectCallout">
            <a:avLst>
              <a:gd name="adj1" fmla="val -54054"/>
              <a:gd name="adj2" fmla="val 6289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100" dirty="0">
                <a:solidFill>
                  <a:schemeClr val="bg1"/>
                </a:solidFill>
              </a:rPr>
              <a:t>Second, the </a:t>
            </a:r>
            <a:r>
              <a:rPr lang="en-GB" sz="1100" b="1" dirty="0">
                <a:solidFill>
                  <a:schemeClr val="bg1"/>
                </a:solidFill>
              </a:rPr>
              <a:t>Criteria Panel </a:t>
            </a:r>
            <a:r>
              <a:rPr lang="en-GB" sz="1100" dirty="0">
                <a:solidFill>
                  <a:schemeClr val="bg1"/>
                </a:solidFill>
              </a:rPr>
              <a:t>has changed to reflect the criteria available for the selected indicators (Period, Year, Type, Country, Socioeconomic indicator).</a:t>
            </a:r>
          </a:p>
          <a:p>
            <a:r>
              <a:rPr lang="en-GB" sz="1100" dirty="0">
                <a:solidFill>
                  <a:schemeClr val="bg1"/>
                </a:solidFill>
              </a:rPr>
              <a:t>Select the criteria you are interested in.</a:t>
            </a:r>
            <a:endParaRPr lang="en-US" sz="1100" dirty="0">
              <a:solidFill>
                <a:schemeClr val="bg1"/>
              </a:solidFill>
              <a:latin typeface="Arial" panose="020B0604020202020204" pitchFamily="34" charset="0"/>
            </a:endParaRPr>
          </a:p>
        </p:txBody>
      </p:sp>
      <p:sp>
        <p:nvSpPr>
          <p:cNvPr id="18" name="Rounded Rectangular Callout 17"/>
          <p:cNvSpPr/>
          <p:nvPr/>
        </p:nvSpPr>
        <p:spPr>
          <a:xfrm>
            <a:off x="85769" y="2018760"/>
            <a:ext cx="2015782" cy="862547"/>
          </a:xfrm>
          <a:prstGeom prst="wedgeRoundRectCallout">
            <a:avLst>
              <a:gd name="adj1" fmla="val 57450"/>
              <a:gd name="adj2" fmla="val -51198"/>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100" dirty="0">
                <a:solidFill>
                  <a:schemeClr val="bg1"/>
                </a:solidFill>
                <a:latin typeface="Arial" panose="020B0604020202020204" pitchFamily="34" charset="0"/>
              </a:rPr>
              <a:t>First, from the </a:t>
            </a:r>
            <a:r>
              <a:rPr lang="en-US" sz="1100" b="1" dirty="0">
                <a:solidFill>
                  <a:schemeClr val="bg1"/>
                </a:solidFill>
                <a:latin typeface="Arial" panose="020B0604020202020204" pitchFamily="34" charset="0"/>
              </a:rPr>
              <a:t>Indicator Panel</a:t>
            </a:r>
            <a:r>
              <a:rPr lang="en-US" sz="1100" dirty="0">
                <a:solidFill>
                  <a:schemeClr val="bg1"/>
                </a:solidFill>
                <a:latin typeface="Arial" panose="020B0604020202020204" pitchFamily="34" charset="0"/>
              </a:rPr>
              <a:t>, select the data you are interested in.</a:t>
            </a:r>
          </a:p>
        </p:txBody>
      </p:sp>
      <p:sp>
        <p:nvSpPr>
          <p:cNvPr id="20" name="Rounded Rectangular Callout 19"/>
          <p:cNvSpPr/>
          <p:nvPr/>
        </p:nvSpPr>
        <p:spPr>
          <a:xfrm>
            <a:off x="6735848" y="4118589"/>
            <a:ext cx="2219688" cy="760539"/>
          </a:xfrm>
          <a:prstGeom prst="wedgeRoundRectCallout">
            <a:avLst>
              <a:gd name="adj1" fmla="val -26218"/>
              <a:gd name="adj2" fmla="val -94433"/>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Third, the </a:t>
            </a:r>
            <a:r>
              <a:rPr lang="en-GB" sz="1100" b="1" dirty="0">
                <a:solidFill>
                  <a:schemeClr val="bg1"/>
                </a:solidFill>
              </a:rPr>
              <a:t>Results Panel </a:t>
            </a:r>
            <a:r>
              <a:rPr lang="en-GB" sz="1100" dirty="0">
                <a:solidFill>
                  <a:schemeClr val="bg1"/>
                </a:solidFill>
              </a:rPr>
              <a:t>is now displaying a trend chart for the selected criteria</a:t>
            </a:r>
          </a:p>
        </p:txBody>
      </p:sp>
      <p:sp>
        <p:nvSpPr>
          <p:cNvPr id="21" name="Rounded Rectangular Callout 20"/>
          <p:cNvSpPr/>
          <p:nvPr/>
        </p:nvSpPr>
        <p:spPr>
          <a:xfrm>
            <a:off x="148590" y="3924149"/>
            <a:ext cx="3362426" cy="1149417"/>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The screenshot example displays data from the </a:t>
            </a:r>
            <a:r>
              <a:rPr lang="en-GB" sz="1200" b="1" dirty="0">
                <a:solidFill>
                  <a:schemeClr val="bg1"/>
                </a:solidFill>
                <a:latin typeface="Arial" pitchFamily="34" charset="0"/>
                <a:cs typeface="Arial" pitchFamily="34" charset="0"/>
              </a:rPr>
              <a:t>OECD </a:t>
            </a:r>
            <a:r>
              <a:rPr lang="en-GB" sz="1200" b="1" dirty="0" err="1">
                <a:solidFill>
                  <a:schemeClr val="bg1"/>
                </a:solidFill>
                <a:latin typeface="Arial" pitchFamily="34" charset="0"/>
                <a:cs typeface="Arial" pitchFamily="34" charset="0"/>
              </a:rPr>
              <a:t>Factbook</a:t>
            </a:r>
            <a:r>
              <a:rPr lang="en-GB" sz="1200" b="1" dirty="0">
                <a:solidFill>
                  <a:schemeClr val="bg1"/>
                </a:solidFill>
                <a:latin typeface="Arial" pitchFamily="34" charset="0"/>
                <a:cs typeface="Arial" pitchFamily="34" charset="0"/>
              </a:rPr>
              <a:t>+</a:t>
            </a:r>
            <a:r>
              <a:rPr lang="en-GB" sz="1200" dirty="0">
                <a:solidFill>
                  <a:schemeClr val="bg1"/>
                </a:solidFill>
                <a:latin typeface="Arial" pitchFamily="34" charset="0"/>
                <a:cs typeface="Arial" pitchFamily="34" charset="0"/>
              </a:rPr>
              <a:t>, and the indicator of ‘</a:t>
            </a:r>
            <a:r>
              <a:rPr lang="en-GB" sz="1200" dirty="0" err="1">
                <a:solidFill>
                  <a:schemeClr val="bg1"/>
                </a:solidFill>
                <a:latin typeface="Arial" pitchFamily="34" charset="0"/>
                <a:cs typeface="Arial" pitchFamily="34" charset="0"/>
              </a:rPr>
              <a:t>Labor</a:t>
            </a:r>
            <a:r>
              <a:rPr lang="en-GB" sz="1200" dirty="0">
                <a:solidFill>
                  <a:schemeClr val="bg1"/>
                </a:solidFill>
                <a:latin typeface="Arial" pitchFamily="34" charset="0"/>
                <a:cs typeface="Arial" pitchFamily="34" charset="0"/>
              </a:rPr>
              <a:t> – Hours Worked’.</a:t>
            </a:r>
          </a:p>
          <a:p>
            <a:pPr defTabSz="914400">
              <a:spcBef>
                <a:spcPct val="20000"/>
              </a:spcBef>
            </a:pPr>
            <a:r>
              <a:rPr lang="en-GB" sz="1200" dirty="0">
                <a:solidFill>
                  <a:schemeClr val="bg1"/>
                </a:solidFill>
                <a:latin typeface="Arial" pitchFamily="34" charset="0"/>
                <a:cs typeface="Arial" pitchFamily="34" charset="0"/>
              </a:rPr>
              <a:t>The criteria displayed on the trend chart is data from the UK.</a:t>
            </a:r>
          </a:p>
        </p:txBody>
      </p:sp>
      <p:sp>
        <p:nvSpPr>
          <p:cNvPr id="4" name="Title 3"/>
          <p:cNvSpPr>
            <a:spLocks noGrp="1"/>
          </p:cNvSpPr>
          <p:nvPr>
            <p:ph type="title"/>
          </p:nvPr>
        </p:nvSpPr>
        <p:spPr>
          <a:xfrm>
            <a:off x="219874" y="221499"/>
            <a:ext cx="8229600" cy="857250"/>
          </a:xfrm>
        </p:spPr>
        <p:txBody>
          <a:bodyPr/>
          <a:lstStyle/>
          <a:p>
            <a:r>
              <a:rPr lang="de-CH" dirty="0"/>
              <a:t>Selecting data</a:t>
            </a:r>
            <a:endParaRPr lang="en-US" dirty="0"/>
          </a:p>
        </p:txBody>
      </p:sp>
    </p:spTree>
    <p:extLst>
      <p:ext uri="{BB962C8B-B14F-4D97-AF65-F5344CB8AC3E}">
        <p14:creationId xmlns:p14="http://schemas.microsoft.com/office/powerpoint/2010/main" val="2431963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8527" y="155698"/>
            <a:ext cx="8229600" cy="857250"/>
          </a:xfrm>
        </p:spPr>
        <p:txBody>
          <a:bodyPr>
            <a:normAutofit fontScale="90000"/>
          </a:bodyPr>
          <a:lstStyle/>
          <a:p>
            <a:r>
              <a:rPr lang="de-CH" dirty="0"/>
              <a:t>Multi-selecting and overlaying data</a:t>
            </a:r>
            <a:endParaRPr lang="en-US" dirty="0"/>
          </a:p>
        </p:txBody>
      </p:sp>
      <p:pic>
        <p:nvPicPr>
          <p:cNvPr id="2" name="Picture 1">
            <a:extLst>
              <a:ext uri="{FF2B5EF4-FFF2-40B4-BE49-F238E27FC236}">
                <a16:creationId xmlns:a16="http://schemas.microsoft.com/office/drawing/2014/main" id="{E84C0A8A-242C-4B87-85ED-93DA03CDD53A}"/>
              </a:ext>
            </a:extLst>
          </p:cNvPr>
          <p:cNvPicPr>
            <a:picLocks noChangeAspect="1"/>
          </p:cNvPicPr>
          <p:nvPr/>
        </p:nvPicPr>
        <p:blipFill>
          <a:blip r:embed="rId2"/>
          <a:stretch>
            <a:fillRect/>
          </a:stretch>
        </p:blipFill>
        <p:spPr>
          <a:xfrm>
            <a:off x="222766" y="925229"/>
            <a:ext cx="6392844" cy="3003304"/>
          </a:xfrm>
          <a:prstGeom prst="rect">
            <a:avLst/>
          </a:prstGeom>
          <a:ln>
            <a:noFill/>
          </a:ln>
          <a:effectLst>
            <a:outerShdw blurRad="292100" dist="139700" dir="2700000" algn="tl" rotWithShape="0">
              <a:srgbClr val="333333">
                <a:alpha val="65000"/>
              </a:srgbClr>
            </a:outerShdw>
          </a:effectLst>
        </p:spPr>
      </p:pic>
      <p:sp>
        <p:nvSpPr>
          <p:cNvPr id="18" name="Rounded Rectangular Callout 17"/>
          <p:cNvSpPr/>
          <p:nvPr/>
        </p:nvSpPr>
        <p:spPr>
          <a:xfrm>
            <a:off x="6737025" y="978873"/>
            <a:ext cx="2329018" cy="1177994"/>
          </a:xfrm>
          <a:prstGeom prst="wedgeRoundRectCallout">
            <a:avLst>
              <a:gd name="adj1" fmla="val 43101"/>
              <a:gd name="adj2" fmla="val 1272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000" i="1" dirty="0">
                <a:solidFill>
                  <a:schemeClr val="bg1"/>
                </a:solidFill>
                <a:latin typeface="Arial" panose="020B0604020202020204" pitchFamily="34" charset="0"/>
              </a:rPr>
              <a:t>Data Planet </a:t>
            </a:r>
            <a:r>
              <a:rPr lang="en-US" sz="1000" dirty="0">
                <a:solidFill>
                  <a:schemeClr val="bg1"/>
                </a:solidFill>
                <a:latin typeface="Arial" panose="020B0604020202020204" pitchFamily="34" charset="0"/>
              </a:rPr>
              <a:t>allows you to overlay, and compare and contrast data across multiple indicators from the same source, as well as data from different source organizations.</a:t>
            </a:r>
          </a:p>
        </p:txBody>
      </p:sp>
      <p:sp>
        <p:nvSpPr>
          <p:cNvPr id="7" name="Rounded Rectangular Callout 6"/>
          <p:cNvSpPr/>
          <p:nvPr/>
        </p:nvSpPr>
        <p:spPr>
          <a:xfrm>
            <a:off x="6803490" y="2550558"/>
            <a:ext cx="2196087" cy="1061435"/>
          </a:xfrm>
          <a:prstGeom prst="wedgeRoundRectCallout">
            <a:avLst>
              <a:gd name="adj1" fmla="val -27994"/>
              <a:gd name="adj2" fmla="val 271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000" dirty="0"/>
              <a:t>TIP: Hold down the (Ctrl) button on Windows, and the (</a:t>
            </a:r>
            <a:r>
              <a:rPr lang="en-GB" sz="1000" dirty="0" err="1"/>
              <a:t>Cmd</a:t>
            </a:r>
            <a:r>
              <a:rPr lang="en-GB" sz="1000" dirty="0"/>
              <a:t>) button on Macs while you click, in order to select multiple options at the same time</a:t>
            </a:r>
            <a:endParaRPr lang="en-US" sz="1000" dirty="0">
              <a:solidFill>
                <a:schemeClr val="bg1"/>
              </a:solidFill>
              <a:latin typeface="Arial" panose="020B0604020202020204" pitchFamily="34" charset="0"/>
            </a:endParaRPr>
          </a:p>
        </p:txBody>
      </p:sp>
      <p:sp>
        <p:nvSpPr>
          <p:cNvPr id="11" name="Rounded Rectangular Callout 10"/>
          <p:cNvSpPr/>
          <p:nvPr/>
        </p:nvSpPr>
        <p:spPr>
          <a:xfrm>
            <a:off x="3785586" y="4005685"/>
            <a:ext cx="4282324" cy="1045436"/>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The criteria displayed on the chart is data from the UK and the US, multi-selecting the criteria of ‘Average Hours Actually Worked’ and ‘Life Expectancy at Birth: Total’ (from the OECD </a:t>
            </a:r>
            <a:r>
              <a:rPr lang="en-GB" sz="1000" dirty="0" err="1">
                <a:solidFill>
                  <a:schemeClr val="bg1"/>
                </a:solidFill>
                <a:latin typeface="Arial" pitchFamily="34" charset="0"/>
                <a:cs typeface="Arial" pitchFamily="34" charset="0"/>
              </a:rPr>
              <a:t>Factbook</a:t>
            </a:r>
            <a:r>
              <a:rPr lang="en-GB" sz="1000" dirty="0">
                <a:solidFill>
                  <a:schemeClr val="bg1"/>
                </a:solidFill>
                <a:latin typeface="Arial" pitchFamily="34" charset="0"/>
                <a:cs typeface="Arial" pitchFamily="34" charset="0"/>
              </a:rPr>
              <a:t>+), and ‘Employers, total (% of total employment) (from the World Bank)</a:t>
            </a:r>
          </a:p>
        </p:txBody>
      </p:sp>
      <p:sp>
        <p:nvSpPr>
          <p:cNvPr id="21" name="Rounded Rectangular Callout 20"/>
          <p:cNvSpPr/>
          <p:nvPr/>
        </p:nvSpPr>
        <p:spPr>
          <a:xfrm>
            <a:off x="434777" y="4005686"/>
            <a:ext cx="3243764" cy="1045435"/>
          </a:xfrm>
          <a:prstGeom prst="wedgeRoundRectCallout">
            <a:avLst>
              <a:gd name="adj1" fmla="val 21203"/>
              <a:gd name="adj2" fmla="val 1493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The screenshot example displays data from the </a:t>
            </a:r>
            <a:r>
              <a:rPr lang="en-GB" sz="1000" b="1" dirty="0">
                <a:solidFill>
                  <a:schemeClr val="bg1"/>
                </a:solidFill>
                <a:latin typeface="Arial" pitchFamily="34" charset="0"/>
                <a:cs typeface="Arial" pitchFamily="34" charset="0"/>
              </a:rPr>
              <a:t>OECD </a:t>
            </a:r>
            <a:r>
              <a:rPr lang="en-GB" sz="1000" b="1" dirty="0" err="1">
                <a:solidFill>
                  <a:schemeClr val="bg1"/>
                </a:solidFill>
                <a:latin typeface="Arial" pitchFamily="34" charset="0"/>
                <a:cs typeface="Arial" pitchFamily="34" charset="0"/>
              </a:rPr>
              <a:t>Factbook</a:t>
            </a:r>
            <a:r>
              <a:rPr lang="en-GB" sz="1000" b="1" dirty="0">
                <a:solidFill>
                  <a:schemeClr val="bg1"/>
                </a:solidFill>
                <a:latin typeface="Arial" pitchFamily="34" charset="0"/>
                <a:cs typeface="Arial" pitchFamily="34" charset="0"/>
              </a:rPr>
              <a:t>+</a:t>
            </a:r>
            <a:r>
              <a:rPr lang="en-GB" sz="1000" dirty="0">
                <a:solidFill>
                  <a:schemeClr val="bg1"/>
                </a:solidFill>
                <a:latin typeface="Arial" pitchFamily="34" charset="0"/>
                <a:cs typeface="Arial" pitchFamily="34" charset="0"/>
              </a:rPr>
              <a:t>, and multi-selecting the indicators of ‘Health – Life Expectancy’ and ‘</a:t>
            </a:r>
            <a:r>
              <a:rPr lang="en-GB" sz="1000" dirty="0" err="1">
                <a:solidFill>
                  <a:schemeClr val="bg1"/>
                </a:solidFill>
                <a:latin typeface="Arial" pitchFamily="34" charset="0"/>
                <a:cs typeface="Arial" pitchFamily="34" charset="0"/>
              </a:rPr>
              <a:t>Labor</a:t>
            </a:r>
            <a:r>
              <a:rPr lang="en-GB" sz="1000" dirty="0">
                <a:solidFill>
                  <a:schemeClr val="bg1"/>
                </a:solidFill>
                <a:latin typeface="Arial" pitchFamily="34" charset="0"/>
                <a:cs typeface="Arial" pitchFamily="34" charset="0"/>
              </a:rPr>
              <a:t> – Hours Worked’, and from the </a:t>
            </a:r>
            <a:r>
              <a:rPr lang="en-GB" sz="1000" b="1" dirty="0">
                <a:solidFill>
                  <a:schemeClr val="bg1"/>
                </a:solidFill>
                <a:latin typeface="Arial" pitchFamily="34" charset="0"/>
                <a:cs typeface="Arial" pitchFamily="34" charset="0"/>
              </a:rPr>
              <a:t>World Bank</a:t>
            </a:r>
            <a:r>
              <a:rPr lang="en-GB" sz="1000" dirty="0">
                <a:solidFill>
                  <a:schemeClr val="bg1"/>
                </a:solidFill>
                <a:latin typeface="Arial" pitchFamily="34" charset="0"/>
                <a:cs typeface="Arial" pitchFamily="34" charset="0"/>
              </a:rPr>
              <a:t>, World Development Indicators, ‘</a:t>
            </a:r>
            <a:r>
              <a:rPr lang="en-GB" sz="1000" dirty="0" err="1">
                <a:solidFill>
                  <a:schemeClr val="bg1"/>
                </a:solidFill>
                <a:latin typeface="Arial" pitchFamily="34" charset="0"/>
                <a:cs typeface="Arial" pitchFamily="34" charset="0"/>
              </a:rPr>
              <a:t>Labor</a:t>
            </a:r>
            <a:r>
              <a:rPr lang="en-GB" sz="1000" dirty="0">
                <a:solidFill>
                  <a:schemeClr val="bg1"/>
                </a:solidFill>
                <a:latin typeface="Arial" pitchFamily="34" charset="0"/>
                <a:cs typeface="Arial" pitchFamily="34" charset="0"/>
              </a:rPr>
              <a:t> and Social Protection’ </a:t>
            </a:r>
          </a:p>
        </p:txBody>
      </p:sp>
    </p:spTree>
    <p:extLst>
      <p:ext uri="{BB962C8B-B14F-4D97-AF65-F5344CB8AC3E}">
        <p14:creationId xmlns:p14="http://schemas.microsoft.com/office/powerpoint/2010/main" val="3761666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1475951"/>
            <a:ext cx="7772400" cy="519094"/>
          </a:xfrm>
        </p:spPr>
        <p:txBody>
          <a:bodyPr>
            <a:normAutofit fontScale="92500" lnSpcReduction="10000"/>
          </a:bodyPr>
          <a:lstStyle/>
          <a:p>
            <a:pPr algn="ctr"/>
            <a:r>
              <a:rPr lang="en-US" dirty="0"/>
              <a:t>I’d like to learn about this product myself…</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260" y="1995045"/>
            <a:ext cx="6601479" cy="1362390"/>
          </a:xfrm>
          <a:prstGeom prst="rect">
            <a:avLst/>
          </a:prstGeom>
        </p:spPr>
      </p:pic>
    </p:spTree>
    <p:extLst>
      <p:ext uri="{BB962C8B-B14F-4D97-AF65-F5344CB8AC3E}">
        <p14:creationId xmlns:p14="http://schemas.microsoft.com/office/powerpoint/2010/main" val="4172384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de-CH" sz="3600" dirty="0"/>
              <a:t>Accessing the</a:t>
            </a:r>
            <a:br>
              <a:rPr lang="de-CH" sz="3600" dirty="0"/>
            </a:br>
            <a:r>
              <a:rPr lang="de-CH" sz="3600" dirty="0"/>
              <a:t>descriptive information</a:t>
            </a:r>
            <a:endParaRPr lang="en-US" sz="3600" dirty="0"/>
          </a:p>
        </p:txBody>
      </p:sp>
      <p:sp>
        <p:nvSpPr>
          <p:cNvPr id="8" name="Rounded Rectangular Callout 7"/>
          <p:cNvSpPr/>
          <p:nvPr/>
        </p:nvSpPr>
        <p:spPr>
          <a:xfrm>
            <a:off x="6163476" y="150909"/>
            <a:ext cx="2799042" cy="1244597"/>
          </a:xfrm>
          <a:prstGeom prst="wedgeRoundRectCallout">
            <a:avLst>
              <a:gd name="adj1" fmla="val -19633"/>
              <a:gd name="adj2" fmla="val 29226"/>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GB" sz="1200" dirty="0">
                <a:solidFill>
                  <a:schemeClr val="bg1"/>
                </a:solidFill>
              </a:rPr>
              <a:t>Descriptive information about the indicator(s) selected, and the datasets from which they are drawn appear directly below the data chart</a:t>
            </a:r>
            <a:endParaRPr lang="en-US" sz="1200" dirty="0">
              <a:solidFill>
                <a:schemeClr val="bg1"/>
              </a:solidFill>
              <a:latin typeface="Arial" panose="020B0604020202020204" pitchFamily="34" charset="0"/>
            </a:endParaRPr>
          </a:p>
        </p:txBody>
      </p:sp>
      <p:sp>
        <p:nvSpPr>
          <p:cNvPr id="12" name="Rounded Rectangular Callout 11"/>
          <p:cNvSpPr/>
          <p:nvPr/>
        </p:nvSpPr>
        <p:spPr>
          <a:xfrm>
            <a:off x="3166682" y="4268002"/>
            <a:ext cx="2799042" cy="541636"/>
          </a:xfrm>
          <a:prstGeom prst="wedgeRoundRectCallout">
            <a:avLst>
              <a:gd name="adj1" fmla="val -20631"/>
              <a:gd name="adj2" fmla="val 100105"/>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r>
              <a:rPr lang="en-US" sz="1000" dirty="0">
                <a:solidFill>
                  <a:schemeClr val="bg1"/>
                </a:solidFill>
                <a:latin typeface="Arial" panose="020B0604020202020204" pitchFamily="34" charset="0"/>
              </a:rPr>
              <a:t>Scroll down for citation information, and citation format</a:t>
            </a:r>
          </a:p>
        </p:txBody>
      </p:sp>
      <p:pic>
        <p:nvPicPr>
          <p:cNvPr id="5" name="Picture 4">
            <a:extLst>
              <a:ext uri="{FF2B5EF4-FFF2-40B4-BE49-F238E27FC236}">
                <a16:creationId xmlns:a16="http://schemas.microsoft.com/office/drawing/2014/main" id="{9DF0E748-F256-4306-96C2-58E0563523B4}"/>
              </a:ext>
            </a:extLst>
          </p:cNvPr>
          <p:cNvPicPr>
            <a:picLocks noChangeAspect="1"/>
          </p:cNvPicPr>
          <p:nvPr/>
        </p:nvPicPr>
        <p:blipFill>
          <a:blip r:embed="rId2"/>
          <a:stretch>
            <a:fillRect/>
          </a:stretch>
        </p:blipFill>
        <p:spPr>
          <a:xfrm>
            <a:off x="1250566" y="1549612"/>
            <a:ext cx="6230348" cy="2292381"/>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326965" y="4219003"/>
            <a:ext cx="2128907" cy="750591"/>
          </a:xfrm>
          <a:prstGeom prst="wedgeRoundRectCallout">
            <a:avLst>
              <a:gd name="adj1" fmla="val -1155"/>
              <a:gd name="adj2" fmla="val -17772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Source </a:t>
            </a:r>
            <a:r>
              <a:rPr lang="en-GB" sz="1000" dirty="0">
                <a:solidFill>
                  <a:schemeClr val="bg1"/>
                </a:solidFill>
                <a:latin typeface="Arial" pitchFamily="34" charset="0"/>
                <a:cs typeface="Arial" pitchFamily="34" charset="0"/>
              </a:rPr>
              <a:t>and</a:t>
            </a:r>
            <a:r>
              <a:rPr lang="en-GB" sz="1000" b="1" dirty="0">
                <a:solidFill>
                  <a:schemeClr val="bg1"/>
                </a:solidFill>
                <a:latin typeface="Arial" pitchFamily="34" charset="0"/>
                <a:cs typeface="Arial" pitchFamily="34" charset="0"/>
              </a:rPr>
              <a:t> Dataset </a:t>
            </a:r>
            <a:r>
              <a:rPr lang="en-GB" sz="1000" dirty="0">
                <a:solidFill>
                  <a:schemeClr val="bg1"/>
                </a:solidFill>
                <a:latin typeface="Arial" pitchFamily="34" charset="0"/>
                <a:cs typeface="Arial" pitchFamily="34" charset="0"/>
              </a:rPr>
              <a:t>provide information on source organization and indicator(s) selected</a:t>
            </a:r>
          </a:p>
        </p:txBody>
      </p:sp>
      <p:sp>
        <p:nvSpPr>
          <p:cNvPr id="10" name="Rounded Rectangular Callout 9"/>
          <p:cNvSpPr/>
          <p:nvPr/>
        </p:nvSpPr>
        <p:spPr>
          <a:xfrm>
            <a:off x="6534587" y="3870271"/>
            <a:ext cx="2056819" cy="1099323"/>
          </a:xfrm>
          <a:prstGeom prst="wedgeRoundRectCallout">
            <a:avLst>
              <a:gd name="adj1" fmla="val -68052"/>
              <a:gd name="adj2" fmla="val -133578"/>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b="1" dirty="0">
                <a:solidFill>
                  <a:schemeClr val="bg1"/>
                </a:solidFill>
                <a:latin typeface="Arial" pitchFamily="34" charset="0"/>
                <a:cs typeface="Arial" pitchFamily="34" charset="0"/>
              </a:rPr>
              <a:t>Update Frequency </a:t>
            </a:r>
            <a:r>
              <a:rPr lang="en-GB" sz="1000" dirty="0">
                <a:solidFill>
                  <a:schemeClr val="bg1"/>
                </a:solidFill>
                <a:latin typeface="Arial" pitchFamily="34" charset="0"/>
                <a:cs typeface="Arial" pitchFamily="34" charset="0"/>
              </a:rPr>
              <a:t>for how often the data is updated, </a:t>
            </a:r>
            <a:r>
              <a:rPr lang="en-GB" sz="1000" b="1" dirty="0">
                <a:solidFill>
                  <a:schemeClr val="bg1"/>
                </a:solidFill>
                <a:latin typeface="Arial" pitchFamily="34" charset="0"/>
                <a:cs typeface="Arial" pitchFamily="34" charset="0"/>
              </a:rPr>
              <a:t>Last Updated Date</a:t>
            </a:r>
            <a:r>
              <a:rPr lang="en-GB" sz="1000" dirty="0">
                <a:solidFill>
                  <a:schemeClr val="bg1"/>
                </a:solidFill>
                <a:latin typeface="Arial" pitchFamily="34" charset="0"/>
                <a:cs typeface="Arial" pitchFamily="34" charset="0"/>
              </a:rPr>
              <a:t> for when the data was last updated</a:t>
            </a:r>
          </a:p>
        </p:txBody>
      </p:sp>
      <p:sp>
        <p:nvSpPr>
          <p:cNvPr id="9" name="Rounded Rectangular Callout 8"/>
          <p:cNvSpPr/>
          <p:nvPr/>
        </p:nvSpPr>
        <p:spPr>
          <a:xfrm>
            <a:off x="7369922" y="2934534"/>
            <a:ext cx="1592596" cy="730643"/>
          </a:xfrm>
          <a:prstGeom prst="wedgeRoundRectCallout">
            <a:avLst>
              <a:gd name="adj1" fmla="val -101656"/>
              <a:gd name="adj2" fmla="val -13229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US" sz="1000" dirty="0">
                <a:solidFill>
                  <a:schemeClr val="bg1"/>
                </a:solidFill>
              </a:rPr>
              <a:t>Find related data by clicking on the </a:t>
            </a:r>
            <a:r>
              <a:rPr lang="en-US" sz="1000" b="1" dirty="0">
                <a:solidFill>
                  <a:schemeClr val="bg1"/>
                </a:solidFill>
              </a:rPr>
              <a:t>Subject Terms</a:t>
            </a:r>
            <a:r>
              <a:rPr lang="en-US" sz="1000" dirty="0">
                <a:solidFill>
                  <a:schemeClr val="bg1"/>
                </a:solidFill>
              </a:rPr>
              <a:t> links</a:t>
            </a:r>
            <a:endParaRPr lang="en-GB" sz="1000" dirty="0">
              <a:solidFill>
                <a:schemeClr val="bg1"/>
              </a:solidFill>
              <a:latin typeface="Arial" pitchFamily="34" charset="0"/>
              <a:cs typeface="Arial" pitchFamily="34" charset="0"/>
            </a:endParaRPr>
          </a:p>
        </p:txBody>
      </p:sp>
      <p:sp>
        <p:nvSpPr>
          <p:cNvPr id="6" name="Rounded Rectangular Callout 5"/>
          <p:cNvSpPr/>
          <p:nvPr/>
        </p:nvSpPr>
        <p:spPr>
          <a:xfrm>
            <a:off x="7443147" y="1836762"/>
            <a:ext cx="1664767" cy="679702"/>
          </a:xfrm>
          <a:prstGeom prst="wedgeRoundRectCallout">
            <a:avLst>
              <a:gd name="adj1" fmla="val -72885"/>
              <a:gd name="adj2" fmla="val -37985"/>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000" dirty="0">
                <a:solidFill>
                  <a:schemeClr val="bg1"/>
                </a:solidFill>
                <a:latin typeface="Arial" pitchFamily="34" charset="0"/>
                <a:cs typeface="Arial" pitchFamily="34" charset="0"/>
              </a:rPr>
              <a:t>The categories that the indicator and dataset are classified in</a:t>
            </a:r>
          </a:p>
        </p:txBody>
      </p:sp>
    </p:spTree>
    <p:extLst>
      <p:ext uri="{BB962C8B-B14F-4D97-AF65-F5344CB8AC3E}">
        <p14:creationId xmlns:p14="http://schemas.microsoft.com/office/powerpoint/2010/main" val="41098371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CH" dirty="0"/>
              <a:t>Using the</a:t>
            </a:r>
            <a:br>
              <a:rPr lang="de-CH" dirty="0"/>
            </a:br>
            <a:r>
              <a:rPr lang="de-CH" dirty="0"/>
              <a:t>Quick Search</a:t>
            </a:r>
            <a:endParaRPr lang="en-US" dirty="0"/>
          </a:p>
        </p:txBody>
      </p:sp>
      <p:pic>
        <p:nvPicPr>
          <p:cNvPr id="2" name="Picture 1">
            <a:extLst>
              <a:ext uri="{FF2B5EF4-FFF2-40B4-BE49-F238E27FC236}">
                <a16:creationId xmlns:a16="http://schemas.microsoft.com/office/drawing/2014/main" id="{FF80BA31-C7B5-450D-9068-48BB579B6A22}"/>
              </a:ext>
            </a:extLst>
          </p:cNvPr>
          <p:cNvPicPr>
            <a:picLocks noChangeAspect="1"/>
          </p:cNvPicPr>
          <p:nvPr/>
        </p:nvPicPr>
        <p:blipFill>
          <a:blip r:embed="rId2"/>
          <a:stretch>
            <a:fillRect/>
          </a:stretch>
        </p:blipFill>
        <p:spPr>
          <a:xfrm>
            <a:off x="317788" y="1508937"/>
            <a:ext cx="7175101" cy="3372560"/>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701726" y="135225"/>
            <a:ext cx="3203553" cy="1315500"/>
          </a:xfrm>
          <a:prstGeom prst="wedgeRoundRectCallout">
            <a:avLst>
              <a:gd name="adj1" fmla="val -31548"/>
              <a:gd name="adj2" fmla="val 78495"/>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Use the search box to search the repository for topics of interest.</a:t>
            </a:r>
          </a:p>
          <a:p>
            <a:pPr defTabSz="914400">
              <a:spcBef>
                <a:spcPct val="20000"/>
              </a:spcBef>
            </a:pPr>
            <a:r>
              <a:rPr lang="en-GB" sz="1200" dirty="0">
                <a:solidFill>
                  <a:schemeClr val="bg1"/>
                </a:solidFill>
                <a:latin typeface="Arial" pitchFamily="34" charset="0"/>
                <a:cs typeface="Arial" pitchFamily="34" charset="0"/>
              </a:rPr>
              <a:t>Run the search for your own terms, or click on one of the suggestions to run a search for that term.</a:t>
            </a:r>
          </a:p>
        </p:txBody>
      </p:sp>
    </p:spTree>
    <p:extLst>
      <p:ext uri="{BB962C8B-B14F-4D97-AF65-F5344CB8AC3E}">
        <p14:creationId xmlns:p14="http://schemas.microsoft.com/office/powerpoint/2010/main" val="37007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CH" dirty="0"/>
              <a:t>Using the</a:t>
            </a:r>
            <a:br>
              <a:rPr lang="de-CH" dirty="0"/>
            </a:br>
            <a:r>
              <a:rPr lang="de-CH" dirty="0"/>
              <a:t>Quick Search</a:t>
            </a:r>
            <a:endParaRPr lang="en-US" dirty="0"/>
          </a:p>
        </p:txBody>
      </p:sp>
      <p:pic>
        <p:nvPicPr>
          <p:cNvPr id="8" name="Picture 7">
            <a:extLst>
              <a:ext uri="{FF2B5EF4-FFF2-40B4-BE49-F238E27FC236}">
                <a16:creationId xmlns:a16="http://schemas.microsoft.com/office/drawing/2014/main" id="{EDF29730-737D-43C3-89F8-8BC3CB871A51}"/>
              </a:ext>
            </a:extLst>
          </p:cNvPr>
          <p:cNvPicPr>
            <a:picLocks noChangeAspect="1"/>
          </p:cNvPicPr>
          <p:nvPr/>
        </p:nvPicPr>
        <p:blipFill>
          <a:blip r:embed="rId2"/>
          <a:stretch>
            <a:fillRect/>
          </a:stretch>
        </p:blipFill>
        <p:spPr>
          <a:xfrm>
            <a:off x="2223937" y="1679850"/>
            <a:ext cx="6615263" cy="3103926"/>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304916" y="135224"/>
            <a:ext cx="3600363" cy="1407389"/>
          </a:xfrm>
          <a:prstGeom prst="wedgeRoundRectCallout">
            <a:avLst>
              <a:gd name="adj1" fmla="val -41219"/>
              <a:gd name="adj2" fmla="val 119739"/>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After running the search, a listing of results appears.</a:t>
            </a:r>
          </a:p>
          <a:p>
            <a:pPr defTabSz="914400">
              <a:spcBef>
                <a:spcPct val="20000"/>
              </a:spcBef>
            </a:pPr>
            <a:r>
              <a:rPr lang="en-GB" sz="1200" dirty="0">
                <a:solidFill>
                  <a:schemeClr val="bg1"/>
                </a:solidFill>
                <a:latin typeface="Arial" pitchFamily="34" charset="0"/>
                <a:cs typeface="Arial" pitchFamily="34" charset="0"/>
              </a:rPr>
              <a:t>Scroll through the results to select an indicator of interest by clicking on the link.</a:t>
            </a:r>
          </a:p>
          <a:p>
            <a:pPr defTabSz="914400">
              <a:spcBef>
                <a:spcPct val="20000"/>
              </a:spcBef>
            </a:pPr>
            <a:r>
              <a:rPr lang="en-GB" sz="1200" dirty="0">
                <a:solidFill>
                  <a:schemeClr val="bg1"/>
                </a:solidFill>
                <a:latin typeface="Arial" pitchFamily="34" charset="0"/>
                <a:cs typeface="Arial" pitchFamily="34" charset="0"/>
              </a:rPr>
              <a:t>This will then display the selected data and chart on a new page.</a:t>
            </a:r>
          </a:p>
        </p:txBody>
      </p:sp>
      <p:sp>
        <p:nvSpPr>
          <p:cNvPr id="6" name="Rounded Rectangular Callout 5"/>
          <p:cNvSpPr/>
          <p:nvPr/>
        </p:nvSpPr>
        <p:spPr>
          <a:xfrm>
            <a:off x="62821" y="2244272"/>
            <a:ext cx="1947463" cy="2048521"/>
          </a:xfrm>
          <a:prstGeom prst="wedgeRoundRectCallout">
            <a:avLst>
              <a:gd name="adj1" fmla="val 68785"/>
              <a:gd name="adj2" fmla="val -1542"/>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100" dirty="0">
                <a:solidFill>
                  <a:schemeClr val="bg1"/>
                </a:solidFill>
                <a:latin typeface="Arial" pitchFamily="34" charset="0"/>
                <a:cs typeface="Arial" pitchFamily="34" charset="0"/>
              </a:rPr>
              <a:t>Use the filters on the left-hand side of the search results to refine your results by </a:t>
            </a:r>
            <a:r>
              <a:rPr lang="en-GB" sz="1100" b="1" dirty="0">
                <a:solidFill>
                  <a:schemeClr val="bg1"/>
                </a:solidFill>
                <a:latin typeface="Arial" pitchFamily="34" charset="0"/>
                <a:cs typeface="Arial" pitchFamily="34" charset="0"/>
              </a:rPr>
              <a:t>subject terms</a:t>
            </a:r>
            <a:r>
              <a:rPr lang="en-GB" sz="1100" dirty="0">
                <a:solidFill>
                  <a:schemeClr val="bg1"/>
                </a:solidFill>
                <a:latin typeface="Arial" pitchFamily="34" charset="0"/>
                <a:cs typeface="Arial" pitchFamily="34" charset="0"/>
              </a:rPr>
              <a:t>, </a:t>
            </a:r>
            <a:r>
              <a:rPr lang="en-GB" sz="1100" b="1" dirty="0">
                <a:solidFill>
                  <a:schemeClr val="bg1"/>
                </a:solidFill>
                <a:latin typeface="Arial" pitchFamily="34" charset="0"/>
                <a:cs typeface="Arial" pitchFamily="34" charset="0"/>
              </a:rPr>
              <a:t>source</a:t>
            </a:r>
            <a:r>
              <a:rPr lang="en-GB" sz="1100" dirty="0">
                <a:solidFill>
                  <a:schemeClr val="bg1"/>
                </a:solidFill>
                <a:latin typeface="Arial" pitchFamily="34" charset="0"/>
                <a:cs typeface="Arial" pitchFamily="34" charset="0"/>
              </a:rPr>
              <a:t>, </a:t>
            </a:r>
            <a:r>
              <a:rPr lang="en-GB" sz="1100" b="1" dirty="0">
                <a:solidFill>
                  <a:schemeClr val="bg1"/>
                </a:solidFill>
                <a:latin typeface="Arial" pitchFamily="34" charset="0"/>
                <a:cs typeface="Arial" pitchFamily="34" charset="0"/>
              </a:rPr>
              <a:t>database that contains the statistic</a:t>
            </a:r>
            <a:r>
              <a:rPr lang="en-GB" sz="1100" dirty="0">
                <a:solidFill>
                  <a:schemeClr val="bg1"/>
                </a:solidFill>
                <a:latin typeface="Arial" pitchFamily="34" charset="0"/>
                <a:cs typeface="Arial" pitchFamily="34" charset="0"/>
              </a:rPr>
              <a:t> and </a:t>
            </a:r>
            <a:r>
              <a:rPr lang="en-GB" sz="1100" b="1" dirty="0">
                <a:solidFill>
                  <a:schemeClr val="bg1"/>
                </a:solidFill>
                <a:latin typeface="Arial" pitchFamily="34" charset="0"/>
                <a:cs typeface="Arial" pitchFamily="34" charset="0"/>
              </a:rPr>
              <a:t>geography</a:t>
            </a:r>
            <a:r>
              <a:rPr lang="en-GB" sz="1100" dirty="0">
                <a:solidFill>
                  <a:schemeClr val="bg1"/>
                </a:solidFill>
                <a:latin typeface="Arial" pitchFamily="34" charset="0"/>
                <a:cs typeface="Arial" pitchFamily="34" charset="0"/>
              </a:rPr>
              <a:t> </a:t>
            </a:r>
          </a:p>
        </p:txBody>
      </p:sp>
    </p:spTree>
    <p:extLst>
      <p:ext uri="{BB962C8B-B14F-4D97-AF65-F5344CB8AC3E}">
        <p14:creationId xmlns:p14="http://schemas.microsoft.com/office/powerpoint/2010/main" val="861165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de-CH" sz="4000" dirty="0"/>
              <a:t>Using the</a:t>
            </a:r>
            <a:br>
              <a:rPr lang="de-CH" sz="4000" dirty="0"/>
            </a:br>
            <a:r>
              <a:rPr lang="de-CH" sz="4000" dirty="0"/>
              <a:t>Advanced search</a:t>
            </a:r>
            <a:endParaRPr lang="en-US" sz="4000" dirty="0"/>
          </a:p>
        </p:txBody>
      </p:sp>
      <p:pic>
        <p:nvPicPr>
          <p:cNvPr id="3" name="Picture 2"/>
          <p:cNvPicPr>
            <a:picLocks noChangeAspect="1"/>
          </p:cNvPicPr>
          <p:nvPr/>
        </p:nvPicPr>
        <p:blipFill>
          <a:blip r:embed="rId2"/>
          <a:stretch>
            <a:fillRect/>
          </a:stretch>
        </p:blipFill>
        <p:spPr>
          <a:xfrm>
            <a:off x="3199374" y="1494789"/>
            <a:ext cx="5487426" cy="143684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798203" y="2854780"/>
            <a:ext cx="4055467" cy="2070950"/>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6219316" y="452973"/>
            <a:ext cx="2840921" cy="1165612"/>
          </a:xfrm>
          <a:prstGeom prst="wedgeRoundRectCallout">
            <a:avLst>
              <a:gd name="adj1" fmla="val -110528"/>
              <a:gd name="adj2" fmla="val 91698"/>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a:solidFill>
                  <a:schemeClr val="bg1"/>
                </a:solidFill>
                <a:latin typeface="Arial" pitchFamily="34" charset="0"/>
                <a:cs typeface="Arial" pitchFamily="34" charset="0"/>
              </a:rPr>
              <a:t>Select the </a:t>
            </a:r>
            <a:r>
              <a:rPr lang="en-GB" sz="1200" b="1" dirty="0">
                <a:solidFill>
                  <a:schemeClr val="bg1"/>
                </a:solidFill>
                <a:latin typeface="Arial" pitchFamily="34" charset="0"/>
                <a:cs typeface="Arial" pitchFamily="34" charset="0"/>
              </a:rPr>
              <a:t>Advanced Search </a:t>
            </a:r>
            <a:r>
              <a:rPr lang="en-GB" sz="1200" dirty="0">
                <a:solidFill>
                  <a:schemeClr val="bg1"/>
                </a:solidFill>
                <a:latin typeface="Arial" pitchFamily="34" charset="0"/>
                <a:cs typeface="Arial" pitchFamily="34" charset="0"/>
              </a:rPr>
              <a:t>tab, to search by 16 broad </a:t>
            </a:r>
            <a:r>
              <a:rPr lang="en-GB" sz="1200" b="1" dirty="0">
                <a:solidFill>
                  <a:schemeClr val="bg1"/>
                </a:solidFill>
                <a:latin typeface="Arial" pitchFamily="34" charset="0"/>
                <a:cs typeface="Arial" pitchFamily="34" charset="0"/>
              </a:rPr>
              <a:t>categories</a:t>
            </a:r>
            <a:r>
              <a:rPr lang="en-GB" sz="1200" dirty="0">
                <a:solidFill>
                  <a:schemeClr val="bg1"/>
                </a:solidFill>
                <a:latin typeface="Arial" pitchFamily="34" charset="0"/>
                <a:cs typeface="Arial" pitchFamily="34" charset="0"/>
              </a:rPr>
              <a:t>, </a:t>
            </a:r>
            <a:r>
              <a:rPr lang="en-GB" sz="1200" b="1" dirty="0">
                <a:solidFill>
                  <a:schemeClr val="bg1"/>
                </a:solidFill>
                <a:latin typeface="Arial" pitchFamily="34" charset="0"/>
                <a:cs typeface="Arial" pitchFamily="34" charset="0"/>
              </a:rPr>
              <a:t>your topic of interest</a:t>
            </a:r>
            <a:r>
              <a:rPr lang="en-GB" sz="1200" dirty="0">
                <a:solidFill>
                  <a:schemeClr val="bg1"/>
                </a:solidFill>
                <a:latin typeface="Arial" pitchFamily="34" charset="0"/>
                <a:cs typeface="Arial" pitchFamily="34" charset="0"/>
              </a:rPr>
              <a:t>, and </a:t>
            </a:r>
            <a:r>
              <a:rPr lang="en-GB" sz="1200" b="1" dirty="0">
                <a:solidFill>
                  <a:schemeClr val="bg1"/>
                </a:solidFill>
                <a:latin typeface="Arial" pitchFamily="34" charset="0"/>
                <a:cs typeface="Arial" pitchFamily="34" charset="0"/>
              </a:rPr>
              <a:t>geography</a:t>
            </a:r>
          </a:p>
        </p:txBody>
      </p:sp>
      <p:sp>
        <p:nvSpPr>
          <p:cNvPr id="13" name="Rounded Rectangular Callout 12"/>
          <p:cNvSpPr/>
          <p:nvPr/>
        </p:nvSpPr>
        <p:spPr>
          <a:xfrm>
            <a:off x="5339817" y="3734247"/>
            <a:ext cx="2299959" cy="879633"/>
          </a:xfrm>
          <a:prstGeom prst="wedgeRoundRectCallout">
            <a:avLst>
              <a:gd name="adj1" fmla="val -182436"/>
              <a:gd name="adj2" fmla="val 33172"/>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200" dirty="0">
                <a:solidFill>
                  <a:schemeClr val="bg1"/>
                </a:solidFill>
              </a:rPr>
              <a:t>Select one of the categories from the drop-down list to narrow your search</a:t>
            </a:r>
          </a:p>
        </p:txBody>
      </p:sp>
      <p:sp>
        <p:nvSpPr>
          <p:cNvPr id="7" name="Rounded Rectangular Callout 6"/>
          <p:cNvSpPr/>
          <p:nvPr/>
        </p:nvSpPr>
        <p:spPr>
          <a:xfrm>
            <a:off x="457201" y="1494789"/>
            <a:ext cx="2523324" cy="923946"/>
          </a:xfrm>
          <a:prstGeom prst="wedgeRoundRectCallout">
            <a:avLst>
              <a:gd name="adj1" fmla="val -36457"/>
              <a:gd name="adj2" fmla="val -16820"/>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TIP: Access the </a:t>
            </a:r>
            <a:r>
              <a:rPr lang="en-GB" sz="1000" b="1" dirty="0">
                <a:solidFill>
                  <a:schemeClr val="bg1"/>
                </a:solidFill>
              </a:rPr>
              <a:t>Advanced Search</a:t>
            </a:r>
            <a:r>
              <a:rPr lang="en-GB" sz="1000" dirty="0">
                <a:solidFill>
                  <a:schemeClr val="bg1"/>
                </a:solidFill>
              </a:rPr>
              <a:t> directly from the </a:t>
            </a:r>
            <a:r>
              <a:rPr lang="en-GB" sz="1000" i="1" dirty="0">
                <a:solidFill>
                  <a:schemeClr val="bg1"/>
                </a:solidFill>
              </a:rPr>
              <a:t>Data Planet </a:t>
            </a:r>
            <a:r>
              <a:rPr lang="en-GB" sz="1000" dirty="0">
                <a:solidFill>
                  <a:schemeClr val="bg1"/>
                </a:solidFill>
              </a:rPr>
              <a:t>homepage, by clicking on the magnifying glass button in the Quick search bar.</a:t>
            </a:r>
          </a:p>
        </p:txBody>
      </p:sp>
    </p:spTree>
    <p:extLst>
      <p:ext uri="{BB962C8B-B14F-4D97-AF65-F5344CB8AC3E}">
        <p14:creationId xmlns:p14="http://schemas.microsoft.com/office/powerpoint/2010/main" val="12722876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7053" y="451428"/>
            <a:ext cx="7807301" cy="857250"/>
          </a:xfrm>
        </p:spPr>
        <p:txBody>
          <a:bodyPr>
            <a:normAutofit fontScale="90000"/>
          </a:bodyPr>
          <a:lstStyle/>
          <a:p>
            <a:r>
              <a:rPr lang="de-CH" sz="4000" dirty="0"/>
              <a:t>Using the US State and</a:t>
            </a:r>
            <a:br>
              <a:rPr lang="de-CH" sz="4000" dirty="0"/>
            </a:br>
            <a:r>
              <a:rPr lang="de-CH" sz="4000" dirty="0"/>
              <a:t>International Statistical</a:t>
            </a:r>
            <a:br>
              <a:rPr lang="de-CH" sz="4000" dirty="0"/>
            </a:br>
            <a:r>
              <a:rPr lang="de-CH" sz="4000" dirty="0"/>
              <a:t>Overviews</a:t>
            </a:r>
            <a:endParaRPr lang="en-US" sz="4000" dirty="0"/>
          </a:p>
        </p:txBody>
      </p:sp>
      <p:pic>
        <p:nvPicPr>
          <p:cNvPr id="6" name="Picture 5"/>
          <p:cNvPicPr>
            <a:picLocks noChangeAspect="1"/>
          </p:cNvPicPr>
          <p:nvPr/>
        </p:nvPicPr>
        <p:blipFill>
          <a:blip r:embed="rId2"/>
          <a:stretch>
            <a:fillRect/>
          </a:stretch>
        </p:blipFill>
        <p:spPr>
          <a:xfrm>
            <a:off x="1741905" y="1774232"/>
            <a:ext cx="6788539" cy="3141126"/>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5865073" y="375843"/>
            <a:ext cx="3139324" cy="1165612"/>
          </a:xfrm>
          <a:prstGeom prst="wedgeRoundRectCallout">
            <a:avLst>
              <a:gd name="adj1" fmla="val -130078"/>
              <a:gd name="adj2" fmla="val 95889"/>
              <a:gd name="adj3" fmla="val 16667"/>
            </a:avLst>
          </a:prstGeom>
          <a:solidFill>
            <a:schemeClr val="tx2"/>
          </a:solidFill>
          <a:ln>
            <a:noFill/>
          </a:ln>
        </p:spPr>
        <p:txBody>
          <a:bodyPr vert="horz" lIns="320040" tIns="320040" rIns="320040" bIns="320040" rtlCol="0" anchor="ctr" anchorCtr="0">
            <a:noAutofit/>
          </a:bodyPr>
          <a:lstStyle/>
          <a:p>
            <a:pPr algn="ctr" defTabSz="914400">
              <a:spcBef>
                <a:spcPct val="20000"/>
              </a:spcBef>
            </a:pPr>
            <a:r>
              <a:rPr lang="en-GB" sz="1200" dirty="0">
                <a:solidFill>
                  <a:schemeClr val="bg1"/>
                </a:solidFill>
                <a:latin typeface="Arial" pitchFamily="34" charset="0"/>
                <a:cs typeface="Arial" pitchFamily="34" charset="0"/>
              </a:rPr>
              <a:t>Select the </a:t>
            </a:r>
            <a:r>
              <a:rPr lang="en-GB" sz="1200" b="1" dirty="0">
                <a:solidFill>
                  <a:schemeClr val="bg1"/>
                </a:solidFill>
                <a:latin typeface="Arial" pitchFamily="34" charset="0"/>
                <a:cs typeface="Arial" pitchFamily="34" charset="0"/>
              </a:rPr>
              <a:t>US State Statistical Overviews</a:t>
            </a:r>
            <a:r>
              <a:rPr lang="en-GB" sz="1200" dirty="0">
                <a:solidFill>
                  <a:schemeClr val="bg1"/>
                </a:solidFill>
                <a:latin typeface="Arial" pitchFamily="34" charset="0"/>
                <a:cs typeface="Arial" pitchFamily="34" charset="0"/>
              </a:rPr>
              <a:t> or </a:t>
            </a:r>
            <a:r>
              <a:rPr lang="en-GB" sz="1200" b="1" dirty="0">
                <a:solidFill>
                  <a:schemeClr val="bg1"/>
                </a:solidFill>
                <a:latin typeface="Arial" pitchFamily="34" charset="0"/>
                <a:cs typeface="Arial" pitchFamily="34" charset="0"/>
              </a:rPr>
              <a:t>International Statistical Overviews </a:t>
            </a:r>
            <a:r>
              <a:rPr lang="en-GB" sz="1200" dirty="0">
                <a:solidFill>
                  <a:schemeClr val="bg1"/>
                </a:solidFill>
                <a:latin typeface="Arial" pitchFamily="34" charset="0"/>
                <a:cs typeface="Arial" pitchFamily="34" charset="0"/>
              </a:rPr>
              <a:t>tab to find data related to a specific state or nation, by clicking on the flag</a:t>
            </a:r>
            <a:endParaRPr lang="en-GB" sz="12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970017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799" y="2324119"/>
            <a:ext cx="8245115" cy="2351313"/>
          </a:xfrm>
        </p:spPr>
        <p:txBody>
          <a:bodyPr>
            <a:noAutofit/>
          </a:bodyPr>
          <a:lstStyle/>
          <a:p>
            <a:pPr marL="342900" indent="-342900">
              <a:buFont typeface="Wingdings" panose="05000000000000000000" pitchFamily="2" charset="2"/>
              <a:buChar char="q"/>
            </a:pPr>
            <a:r>
              <a:rPr lang="en-GB" sz="2000" b="1" dirty="0"/>
              <a:t>Visit</a:t>
            </a:r>
            <a:r>
              <a:rPr lang="en-GB" sz="2000" dirty="0"/>
              <a:t> the </a:t>
            </a:r>
            <a:r>
              <a:rPr lang="en-GB" sz="2000" i="1" dirty="0"/>
              <a:t>Data Planet </a:t>
            </a:r>
            <a:r>
              <a:rPr lang="en-GB" sz="2000" dirty="0"/>
              <a:t>homepage at </a:t>
            </a:r>
            <a:r>
              <a:rPr lang="en-GB" sz="2000" b="1" u="sng" dirty="0">
                <a:solidFill>
                  <a:schemeClr val="bg2"/>
                </a:solidFill>
              </a:rPr>
              <a:t>https://statisticaldatasets.data-planet.com</a:t>
            </a:r>
            <a:r>
              <a:rPr lang="en-GB" sz="2000" b="1" dirty="0">
                <a:solidFill>
                  <a:schemeClr val="bg2"/>
                </a:solidFill>
              </a:rPr>
              <a:t> </a:t>
            </a:r>
            <a:r>
              <a:rPr lang="en-GB" sz="2000" dirty="0"/>
              <a:t>or find it via your library catalogue</a:t>
            </a:r>
          </a:p>
          <a:p>
            <a:pPr marL="342900" indent="-342900">
              <a:buFont typeface="Wingdings" panose="05000000000000000000" pitchFamily="2" charset="2"/>
              <a:buChar char="q"/>
            </a:pPr>
            <a:r>
              <a:rPr lang="en-GB" sz="2000" b="1" dirty="0"/>
              <a:t>Find data </a:t>
            </a:r>
            <a:r>
              <a:rPr lang="en-GB" sz="2000" dirty="0"/>
              <a:t>on a topic that interests you using </a:t>
            </a:r>
            <a:r>
              <a:rPr lang="en-GB" sz="2000" b="1" dirty="0"/>
              <a:t>Browse by Subject</a:t>
            </a:r>
            <a:endParaRPr lang="en-GB" sz="2000" dirty="0"/>
          </a:p>
          <a:p>
            <a:pPr marL="342900" indent="-342900">
              <a:buFont typeface="Wingdings" panose="05000000000000000000" pitchFamily="2" charset="2"/>
              <a:buChar char="q"/>
            </a:pPr>
            <a:r>
              <a:rPr lang="en-GB" sz="2000" b="1" dirty="0"/>
              <a:t>Run a search </a:t>
            </a:r>
            <a:r>
              <a:rPr lang="en-GB" sz="2000" dirty="0"/>
              <a:t>for data</a:t>
            </a:r>
            <a:r>
              <a:rPr lang="en-GB" sz="2000" b="1" dirty="0"/>
              <a:t> </a:t>
            </a:r>
            <a:r>
              <a:rPr lang="en-GB" sz="2000" dirty="0"/>
              <a:t>based on a current assignment or project you are working on</a:t>
            </a:r>
          </a:p>
          <a:p>
            <a:pPr marL="342900" indent="-342900">
              <a:buFont typeface="Wingdings" panose="05000000000000000000" pitchFamily="2" charset="2"/>
              <a:buChar char="q"/>
            </a:pPr>
            <a:r>
              <a:rPr lang="en-GB" sz="2000" b="1" dirty="0"/>
              <a:t>Use the International Statistics Overview </a:t>
            </a:r>
            <a:r>
              <a:rPr lang="en-GB" sz="2000" dirty="0"/>
              <a:t>to find data on a nation of your choice</a:t>
            </a:r>
            <a:endParaRPr lang="en-GB" sz="2000" b="1" dirty="0"/>
          </a:p>
        </p:txBody>
      </p:sp>
      <p:pic>
        <p:nvPicPr>
          <p:cNvPr id="14" name="Picture 13"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
        <p:nvSpPr>
          <p:cNvPr id="3" name="Rectangle 2">
            <a:hlinkClick r:id="rId3"/>
          </p:cNvPr>
          <p:cNvSpPr/>
          <p:nvPr/>
        </p:nvSpPr>
        <p:spPr>
          <a:xfrm>
            <a:off x="5053631" y="2373252"/>
            <a:ext cx="3877283" cy="3629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hlinkClick r:id="rId3"/>
          </p:cNvPr>
          <p:cNvSpPr/>
          <p:nvPr/>
        </p:nvSpPr>
        <p:spPr>
          <a:xfrm>
            <a:off x="1054003" y="2687359"/>
            <a:ext cx="1444892" cy="3769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44363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393" y="1584461"/>
            <a:ext cx="7215808" cy="1102519"/>
          </a:xfrm>
        </p:spPr>
        <p:txBody>
          <a:bodyPr/>
          <a:lstStyle/>
          <a:p>
            <a:r>
              <a:rPr lang="en-US" sz="4300" b="1" dirty="0"/>
              <a:t>Manipulating the data</a:t>
            </a:r>
          </a:p>
        </p:txBody>
      </p:sp>
      <p:sp>
        <p:nvSpPr>
          <p:cNvPr id="3" name="Subtitle 2"/>
          <p:cNvSpPr>
            <a:spLocks noGrp="1"/>
          </p:cNvSpPr>
          <p:nvPr>
            <p:ph type="subTitle" idx="1"/>
          </p:nvPr>
        </p:nvSpPr>
        <p:spPr>
          <a:xfrm>
            <a:off x="2429093" y="2686980"/>
            <a:ext cx="6714907" cy="1314450"/>
          </a:xfrm>
        </p:spPr>
        <p:txBody>
          <a:bodyPr>
            <a:normAutofit fontScale="77500" lnSpcReduction="20000"/>
          </a:bodyPr>
          <a:lstStyle/>
          <a:p>
            <a:r>
              <a:rPr lang="en-US" dirty="0"/>
              <a:t>Data visualization – chart options</a:t>
            </a:r>
          </a:p>
          <a:p>
            <a:r>
              <a:rPr lang="en-US" dirty="0"/>
              <a:t>Displaying data values</a:t>
            </a:r>
          </a:p>
          <a:p>
            <a:r>
              <a:rPr lang="en-US" dirty="0"/>
              <a:t>The Calculator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285718"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2609947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640150" cy="857250"/>
          </a:xfrm>
        </p:spPr>
        <p:txBody>
          <a:bodyPr>
            <a:noAutofit/>
          </a:bodyPr>
          <a:lstStyle/>
          <a:p>
            <a:r>
              <a:rPr lang="en-GB" dirty="0"/>
              <a:t>Chart options</a:t>
            </a:r>
          </a:p>
        </p:txBody>
      </p:sp>
      <p:pic>
        <p:nvPicPr>
          <p:cNvPr id="8" name="Picture 7"/>
          <p:cNvPicPr>
            <a:picLocks noChangeAspect="1"/>
          </p:cNvPicPr>
          <p:nvPr/>
        </p:nvPicPr>
        <p:blipFill>
          <a:blip r:embed="rId2"/>
          <a:stretch>
            <a:fillRect/>
          </a:stretch>
        </p:blipFill>
        <p:spPr>
          <a:xfrm>
            <a:off x="448209" y="1260366"/>
            <a:ext cx="7961396" cy="3090059"/>
          </a:xfrm>
          <a:prstGeom prst="rect">
            <a:avLst/>
          </a:prstGeom>
          <a:ln>
            <a:noFill/>
          </a:ln>
          <a:effectLst>
            <a:outerShdw blurRad="292100" dist="139700" dir="2700000" algn="tl" rotWithShape="0">
              <a:srgbClr val="333333">
                <a:alpha val="65000"/>
              </a:srgbClr>
            </a:outerShdw>
          </a:effectLst>
        </p:spPr>
      </p:pic>
      <p:sp>
        <p:nvSpPr>
          <p:cNvPr id="15" name="Oval 14"/>
          <p:cNvSpPr/>
          <p:nvPr/>
        </p:nvSpPr>
        <p:spPr>
          <a:xfrm>
            <a:off x="2372033" y="2387211"/>
            <a:ext cx="2227888" cy="662490"/>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ounded Rectangular Callout 6"/>
          <p:cNvSpPr/>
          <p:nvPr/>
        </p:nvSpPr>
        <p:spPr>
          <a:xfrm>
            <a:off x="74155" y="4350425"/>
            <a:ext cx="3619818" cy="713769"/>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TIP: Clicking on </a:t>
            </a:r>
            <a:r>
              <a:rPr lang="en-GB" sz="1000" b="1" dirty="0">
                <a:solidFill>
                  <a:schemeClr val="bg1"/>
                </a:solidFill>
              </a:rPr>
              <a:t>Show Chart Options </a:t>
            </a:r>
            <a:r>
              <a:rPr lang="en-GB" sz="1000" dirty="0">
                <a:solidFill>
                  <a:schemeClr val="bg1"/>
                </a:solidFill>
              </a:rPr>
              <a:t>will reveal several alternatives for the style of visualization, depending on what type of chart you have selected.  </a:t>
            </a:r>
          </a:p>
        </p:txBody>
      </p:sp>
      <p:sp>
        <p:nvSpPr>
          <p:cNvPr id="14" name="Rounded Rectangular Callout 13"/>
          <p:cNvSpPr/>
          <p:nvPr/>
        </p:nvSpPr>
        <p:spPr>
          <a:xfrm>
            <a:off x="4760464" y="195309"/>
            <a:ext cx="4236953" cy="1246541"/>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US" sz="1100" dirty="0"/>
              <a:t>After selecting your data, you can display it in a number of ways. By selecting one of the four icons in the menu bar, you can show the data as trends over time, a comparative ranking, a map, or a pie chart.</a:t>
            </a:r>
          </a:p>
          <a:p>
            <a:pPr algn="ctr"/>
            <a:r>
              <a:rPr lang="en-US" sz="1100" dirty="0">
                <a:solidFill>
                  <a:schemeClr val="bg1"/>
                </a:solidFill>
              </a:rPr>
              <a:t>NOTE: The availability of chart type will vary by dataset.</a:t>
            </a:r>
            <a:endParaRPr lang="en-GB" sz="1100" dirty="0">
              <a:solidFill>
                <a:schemeClr val="bg1"/>
              </a:solidFill>
            </a:endParaRPr>
          </a:p>
        </p:txBody>
      </p:sp>
    </p:spTree>
    <p:extLst>
      <p:ext uri="{BB962C8B-B14F-4D97-AF65-F5344CB8AC3E}">
        <p14:creationId xmlns:p14="http://schemas.microsoft.com/office/powerpoint/2010/main" val="344273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6534"/>
            <a:ext cx="3640150" cy="857250"/>
          </a:xfrm>
        </p:spPr>
        <p:txBody>
          <a:bodyPr>
            <a:noAutofit/>
          </a:bodyPr>
          <a:lstStyle/>
          <a:p>
            <a:r>
              <a:rPr lang="en-GB" dirty="0"/>
              <a:t>Chart options</a:t>
            </a:r>
          </a:p>
        </p:txBody>
      </p:sp>
      <p:pic>
        <p:nvPicPr>
          <p:cNvPr id="3" name="Picture 2"/>
          <p:cNvPicPr>
            <a:picLocks noChangeAspect="1"/>
          </p:cNvPicPr>
          <p:nvPr/>
        </p:nvPicPr>
        <p:blipFill>
          <a:blip r:embed="rId2"/>
          <a:stretch>
            <a:fillRect/>
          </a:stretch>
        </p:blipFill>
        <p:spPr>
          <a:xfrm>
            <a:off x="457200" y="993784"/>
            <a:ext cx="6958013" cy="3106057"/>
          </a:xfrm>
          <a:prstGeom prst="rect">
            <a:avLst/>
          </a:prstGeom>
          <a:ln>
            <a:noFill/>
          </a:ln>
          <a:effectLst>
            <a:outerShdw blurRad="292100" dist="139700" dir="2700000" algn="tl" rotWithShape="0">
              <a:srgbClr val="333333">
                <a:alpha val="65000"/>
              </a:srgbClr>
            </a:outerShdw>
          </a:effectLst>
        </p:spPr>
      </p:pic>
      <p:sp>
        <p:nvSpPr>
          <p:cNvPr id="14" name="Rounded Rectangular Callout 13"/>
          <p:cNvSpPr/>
          <p:nvPr/>
        </p:nvSpPr>
        <p:spPr>
          <a:xfrm>
            <a:off x="5632982" y="133298"/>
            <a:ext cx="3127109" cy="920815"/>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US" sz="1200" dirty="0" err="1"/>
              <a:t>Colours</a:t>
            </a:r>
            <a:r>
              <a:rPr lang="en-US" sz="1200" dirty="0"/>
              <a:t> for Trend and Rank charts can be customized by clicking on the color box in the chart legend</a:t>
            </a:r>
            <a:endParaRPr lang="en-GB" sz="1200" dirty="0">
              <a:solidFill>
                <a:schemeClr val="bg1"/>
              </a:solidFill>
            </a:endParaRPr>
          </a:p>
        </p:txBody>
      </p:sp>
      <p:sp>
        <p:nvSpPr>
          <p:cNvPr id="15" name="Oval 14"/>
          <p:cNvSpPr/>
          <p:nvPr/>
        </p:nvSpPr>
        <p:spPr>
          <a:xfrm>
            <a:off x="4084272" y="3399334"/>
            <a:ext cx="1430932" cy="376929"/>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a:stretch>
            <a:fillRect/>
          </a:stretch>
        </p:blipFill>
        <p:spPr>
          <a:xfrm>
            <a:off x="6333080" y="2028070"/>
            <a:ext cx="2615475" cy="2882129"/>
          </a:xfrm>
          <a:prstGeom prst="rect">
            <a:avLst/>
          </a:prstGeom>
          <a:ln>
            <a:noFill/>
          </a:ln>
          <a:effectLst>
            <a:outerShdw blurRad="292100" dist="139700" dir="2700000" algn="tl" rotWithShape="0">
              <a:srgbClr val="333333">
                <a:alpha val="65000"/>
              </a:srgbClr>
            </a:outerShdw>
          </a:effectLst>
        </p:spPr>
      </p:pic>
      <p:sp>
        <p:nvSpPr>
          <p:cNvPr id="9" name="Rounded Rectangular Callout 8"/>
          <p:cNvSpPr/>
          <p:nvPr/>
        </p:nvSpPr>
        <p:spPr>
          <a:xfrm>
            <a:off x="2073990" y="3927621"/>
            <a:ext cx="3441214" cy="1073842"/>
          </a:xfrm>
          <a:prstGeom prst="wedgeRoundRectCallout">
            <a:avLst>
              <a:gd name="adj1" fmla="val 76047"/>
              <a:gd name="adj2" fmla="val 31319"/>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US" sz="1200" dirty="0"/>
              <a:t>A new window will open, click on </a:t>
            </a:r>
            <a:r>
              <a:rPr lang="en-US" sz="1200" b="1" dirty="0"/>
              <a:t>Column Color </a:t>
            </a:r>
            <a:r>
              <a:rPr lang="en-US" sz="1200" dirty="0"/>
              <a:t>to open a color palette. Select your choice and </a:t>
            </a:r>
            <a:r>
              <a:rPr lang="en-US" sz="1200" b="1" dirty="0"/>
              <a:t>Save to Chart</a:t>
            </a:r>
            <a:r>
              <a:rPr lang="en-US" sz="1200" dirty="0"/>
              <a:t>.</a:t>
            </a:r>
            <a:endParaRPr lang="en-GB" sz="1200" b="1" dirty="0">
              <a:solidFill>
                <a:schemeClr val="bg1"/>
              </a:solidFill>
            </a:endParaRPr>
          </a:p>
        </p:txBody>
      </p:sp>
    </p:spTree>
    <p:extLst>
      <p:ext uri="{BB962C8B-B14F-4D97-AF65-F5344CB8AC3E}">
        <p14:creationId xmlns:p14="http://schemas.microsoft.com/office/powerpoint/2010/main" val="24580236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Trend chart</a:t>
            </a:r>
          </a:p>
        </p:txBody>
      </p:sp>
      <p:pic>
        <p:nvPicPr>
          <p:cNvPr id="4" name="Picture 3"/>
          <p:cNvPicPr>
            <a:picLocks noChangeAspect="1"/>
          </p:cNvPicPr>
          <p:nvPr/>
        </p:nvPicPr>
        <p:blipFill>
          <a:blip r:embed="rId2"/>
          <a:stretch>
            <a:fillRect/>
          </a:stretch>
        </p:blipFill>
        <p:spPr>
          <a:xfrm>
            <a:off x="724884" y="1165829"/>
            <a:ext cx="7671730" cy="3531814"/>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5667885" y="136534"/>
            <a:ext cx="3098678" cy="1073842"/>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Trend chart displaying, ‘Average Hours Actually Worked’, comparing the UK and the US over time</a:t>
            </a:r>
          </a:p>
        </p:txBody>
      </p:sp>
    </p:spTree>
    <p:extLst>
      <p:ext uri="{BB962C8B-B14F-4D97-AF65-F5344CB8AC3E}">
        <p14:creationId xmlns:p14="http://schemas.microsoft.com/office/powerpoint/2010/main" val="1595141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737581"/>
            <a:ext cx="8572660" cy="1102519"/>
          </a:xfrm>
        </p:spPr>
        <p:txBody>
          <a:bodyPr/>
          <a:lstStyle/>
          <a:p>
            <a:r>
              <a:rPr lang="en-US" sz="4000" b="1" dirty="0"/>
              <a:t>Using this presentation</a:t>
            </a:r>
          </a:p>
        </p:txBody>
      </p:sp>
      <p:sp>
        <p:nvSpPr>
          <p:cNvPr id="3" name="Subtitle 2"/>
          <p:cNvSpPr>
            <a:spLocks noGrp="1"/>
          </p:cNvSpPr>
          <p:nvPr>
            <p:ph type="subTitle" idx="1"/>
          </p:nvPr>
        </p:nvSpPr>
        <p:spPr>
          <a:xfrm>
            <a:off x="207546" y="1685045"/>
            <a:ext cx="7772400" cy="3211419"/>
          </a:xfrm>
        </p:spPr>
        <p:txBody>
          <a:bodyPr>
            <a:normAutofit/>
          </a:bodyPr>
          <a:lstStyle/>
          <a:p>
            <a:r>
              <a:rPr lang="en-US" sz="2800" dirty="0"/>
              <a:t>Navigate to a specific section using the interactive links on the next slide, </a:t>
            </a:r>
            <a:r>
              <a:rPr lang="en-US" sz="2800" b="1" dirty="0"/>
              <a:t>OR</a:t>
            </a:r>
          </a:p>
          <a:p>
            <a:r>
              <a:rPr lang="en-US" sz="2800" dirty="0"/>
              <a:t>Follow along slide-by slide</a:t>
            </a:r>
          </a:p>
          <a:p>
            <a:endParaRPr lang="en-US" sz="2800" dirty="0"/>
          </a:p>
          <a:p>
            <a:r>
              <a:rPr lang="en-US" sz="2800" dirty="0"/>
              <a:t>We recommend you view this PowerPoint in </a:t>
            </a:r>
            <a:r>
              <a:rPr lang="en-US" sz="2800" b="1" dirty="0"/>
              <a:t>Presentation mode</a:t>
            </a:r>
            <a:r>
              <a:rPr lang="en-US" sz="2800" dirty="0"/>
              <a:t> for the best experience.</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83208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Map</a:t>
            </a:r>
          </a:p>
        </p:txBody>
      </p:sp>
      <p:pic>
        <p:nvPicPr>
          <p:cNvPr id="3" name="Picture 2">
            <a:extLst>
              <a:ext uri="{FF2B5EF4-FFF2-40B4-BE49-F238E27FC236}">
                <a16:creationId xmlns:a16="http://schemas.microsoft.com/office/drawing/2014/main" id="{13CDD111-4B45-46F0-A179-F77CB90097EE}"/>
              </a:ext>
            </a:extLst>
          </p:cNvPr>
          <p:cNvPicPr>
            <a:picLocks noChangeAspect="1"/>
          </p:cNvPicPr>
          <p:nvPr/>
        </p:nvPicPr>
        <p:blipFill>
          <a:blip r:embed="rId2"/>
          <a:stretch>
            <a:fillRect/>
          </a:stretch>
        </p:blipFill>
        <p:spPr>
          <a:xfrm>
            <a:off x="724883" y="1165828"/>
            <a:ext cx="7619863" cy="3579508"/>
          </a:xfrm>
          <a:prstGeom prst="rect">
            <a:avLst/>
          </a:prstGeom>
          <a:ln>
            <a:noFill/>
          </a:ln>
          <a:effectLst>
            <a:outerShdw blurRad="292100" dist="139700" dir="2700000" algn="tl" rotWithShape="0">
              <a:srgbClr val="333333">
                <a:alpha val="65000"/>
              </a:srgbClr>
            </a:outerShdw>
          </a:effectLst>
        </p:spPr>
      </p:pic>
      <p:sp>
        <p:nvSpPr>
          <p:cNvPr id="7" name="Rounded Rectangular Callout 6"/>
          <p:cNvSpPr/>
          <p:nvPr/>
        </p:nvSpPr>
        <p:spPr>
          <a:xfrm>
            <a:off x="4948930" y="280222"/>
            <a:ext cx="3860024" cy="1073842"/>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Map displaying, ‘Average Hours Actually Worked’, comparing several countries, from lowest hours worked (blue) to highest hours worked (red)</a:t>
            </a:r>
          </a:p>
        </p:txBody>
      </p:sp>
    </p:spTree>
    <p:extLst>
      <p:ext uri="{BB962C8B-B14F-4D97-AF65-F5344CB8AC3E}">
        <p14:creationId xmlns:p14="http://schemas.microsoft.com/office/powerpoint/2010/main" val="24103636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Pie chart</a:t>
            </a:r>
          </a:p>
        </p:txBody>
      </p:sp>
      <p:pic>
        <p:nvPicPr>
          <p:cNvPr id="3" name="Picture 2"/>
          <p:cNvPicPr>
            <a:picLocks noChangeAspect="1"/>
          </p:cNvPicPr>
          <p:nvPr/>
        </p:nvPicPr>
        <p:blipFill>
          <a:blip r:embed="rId2"/>
          <a:stretch>
            <a:fillRect/>
          </a:stretch>
        </p:blipFill>
        <p:spPr>
          <a:xfrm>
            <a:off x="724884" y="1210376"/>
            <a:ext cx="7671730" cy="3545453"/>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919168" y="185395"/>
            <a:ext cx="2889785" cy="1073842"/>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Pie chart displaying, ‘Average Hours Actually Worked’, comparing several countries</a:t>
            </a:r>
          </a:p>
        </p:txBody>
      </p:sp>
    </p:spTree>
    <p:extLst>
      <p:ext uri="{BB962C8B-B14F-4D97-AF65-F5344CB8AC3E}">
        <p14:creationId xmlns:p14="http://schemas.microsoft.com/office/powerpoint/2010/main" val="4014971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36534"/>
            <a:ext cx="5538751" cy="857250"/>
          </a:xfrm>
        </p:spPr>
        <p:txBody>
          <a:bodyPr>
            <a:normAutofit/>
          </a:bodyPr>
          <a:lstStyle/>
          <a:p>
            <a:r>
              <a:rPr lang="en-GB" dirty="0"/>
              <a:t>Rank chart</a:t>
            </a:r>
          </a:p>
        </p:txBody>
      </p:sp>
      <p:pic>
        <p:nvPicPr>
          <p:cNvPr id="4" name="Picture 3"/>
          <p:cNvPicPr>
            <a:picLocks noChangeAspect="1"/>
          </p:cNvPicPr>
          <p:nvPr/>
        </p:nvPicPr>
        <p:blipFill>
          <a:blip r:embed="rId2"/>
          <a:stretch>
            <a:fillRect/>
          </a:stretch>
        </p:blipFill>
        <p:spPr>
          <a:xfrm>
            <a:off x="738844" y="1259237"/>
            <a:ext cx="7677098" cy="3545453"/>
          </a:xfrm>
          <a:prstGeom prst="rect">
            <a:avLst/>
          </a:prstGeom>
          <a:ln>
            <a:noFill/>
          </a:ln>
          <a:effectLst>
            <a:outerShdw blurRad="292100" dist="139700" dir="2700000" algn="tl" rotWithShape="0">
              <a:srgbClr val="333333">
                <a:alpha val="65000"/>
              </a:srgbClr>
            </a:outerShdw>
          </a:effectLst>
        </p:spPr>
      </p:pic>
      <p:sp>
        <p:nvSpPr>
          <p:cNvPr id="6" name="Rounded Rectangular Callout 5"/>
          <p:cNvSpPr/>
          <p:nvPr/>
        </p:nvSpPr>
        <p:spPr>
          <a:xfrm>
            <a:off x="5514322" y="136534"/>
            <a:ext cx="3294632" cy="1122703"/>
          </a:xfrm>
          <a:prstGeom prst="wedgeRoundRectCallout">
            <a:avLst>
              <a:gd name="adj1" fmla="val -48946"/>
              <a:gd name="adj2" fmla="val -20033"/>
              <a:gd name="adj3" fmla="val 16667"/>
            </a:avLst>
          </a:prstGeom>
          <a:solidFill>
            <a:schemeClr val="tx2"/>
          </a:solidFill>
          <a:ln w="44450">
            <a:no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400" dirty="0">
                <a:solidFill>
                  <a:schemeClr val="bg1"/>
                </a:solidFill>
              </a:rPr>
              <a:t>Rank chart displaying, ‘Average Hours Actually Worked’, comparing several countries from highest to lowest</a:t>
            </a:r>
          </a:p>
        </p:txBody>
      </p:sp>
    </p:spTree>
    <p:extLst>
      <p:ext uri="{BB962C8B-B14F-4D97-AF65-F5344CB8AC3E}">
        <p14:creationId xmlns:p14="http://schemas.microsoft.com/office/powerpoint/2010/main" val="2588855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367449"/>
            <a:ext cx="8229600" cy="857250"/>
          </a:xfrm>
        </p:spPr>
        <p:txBody>
          <a:bodyPr>
            <a:normAutofit fontScale="90000"/>
          </a:bodyPr>
          <a:lstStyle/>
          <a:p>
            <a:r>
              <a:rPr lang="de-CH" dirty="0"/>
              <a:t>Displaying</a:t>
            </a:r>
            <a:br>
              <a:rPr lang="de-CH" dirty="0"/>
            </a:br>
            <a:r>
              <a:rPr lang="de-CH" dirty="0"/>
              <a:t>data values</a:t>
            </a:r>
            <a:endParaRPr lang="en-US" dirty="0"/>
          </a:p>
        </p:txBody>
      </p:sp>
      <p:pic>
        <p:nvPicPr>
          <p:cNvPr id="3" name="Picture 2">
            <a:extLst>
              <a:ext uri="{FF2B5EF4-FFF2-40B4-BE49-F238E27FC236}">
                <a16:creationId xmlns:a16="http://schemas.microsoft.com/office/drawing/2014/main" id="{390EDA46-05BD-4C28-9CD0-A79B172AF75E}"/>
              </a:ext>
            </a:extLst>
          </p:cNvPr>
          <p:cNvPicPr>
            <a:picLocks noChangeAspect="1"/>
          </p:cNvPicPr>
          <p:nvPr/>
        </p:nvPicPr>
        <p:blipFill>
          <a:blip r:embed="rId2"/>
          <a:stretch>
            <a:fillRect/>
          </a:stretch>
        </p:blipFill>
        <p:spPr>
          <a:xfrm>
            <a:off x="613833" y="1441162"/>
            <a:ext cx="7377958" cy="3466103"/>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005773" y="236235"/>
            <a:ext cx="3448195" cy="1257517"/>
          </a:xfrm>
          <a:prstGeom prst="wedgeRoundRectCallout">
            <a:avLst>
              <a:gd name="adj1" fmla="val -3434"/>
              <a:gd name="adj2" fmla="val 17264"/>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200" dirty="0">
                <a:solidFill>
                  <a:schemeClr val="bg1"/>
                </a:solidFill>
                <a:latin typeface="Arial" pitchFamily="34" charset="0"/>
                <a:cs typeface="Arial" pitchFamily="34" charset="0"/>
              </a:rPr>
              <a:t>To see the raw data behind the chart, click on </a:t>
            </a:r>
            <a:r>
              <a:rPr lang="en-GB" sz="1200" b="1" dirty="0">
                <a:solidFill>
                  <a:schemeClr val="bg1"/>
                </a:solidFill>
                <a:latin typeface="Arial" pitchFamily="34" charset="0"/>
                <a:cs typeface="Arial" pitchFamily="34" charset="0"/>
              </a:rPr>
              <a:t>Show Data </a:t>
            </a:r>
            <a:r>
              <a:rPr lang="en-GB" sz="1200" dirty="0">
                <a:solidFill>
                  <a:schemeClr val="bg1"/>
                </a:solidFill>
                <a:latin typeface="Arial" pitchFamily="34" charset="0"/>
                <a:cs typeface="Arial" pitchFamily="34" charset="0"/>
              </a:rPr>
              <a:t>on the toolbar, to open a table which appears next to your chart.</a:t>
            </a:r>
          </a:p>
          <a:p>
            <a:pPr defTabSz="914400">
              <a:spcBef>
                <a:spcPct val="20000"/>
              </a:spcBef>
            </a:pPr>
            <a:r>
              <a:rPr lang="en-GB" sz="1200" dirty="0">
                <a:solidFill>
                  <a:schemeClr val="bg1"/>
                </a:solidFill>
                <a:latin typeface="Arial" pitchFamily="34" charset="0"/>
                <a:cs typeface="Arial" pitchFamily="34" charset="0"/>
              </a:rPr>
              <a:t>Clicking </a:t>
            </a:r>
            <a:r>
              <a:rPr lang="en-GB" sz="1200" b="1" dirty="0">
                <a:solidFill>
                  <a:schemeClr val="bg1"/>
                </a:solidFill>
                <a:latin typeface="Arial" pitchFamily="34" charset="0"/>
                <a:cs typeface="Arial" pitchFamily="34" charset="0"/>
              </a:rPr>
              <a:t>Hide Data </a:t>
            </a:r>
            <a:r>
              <a:rPr lang="en-GB" sz="1200" dirty="0">
                <a:solidFill>
                  <a:schemeClr val="bg1"/>
                </a:solidFill>
                <a:latin typeface="Arial" pitchFamily="34" charset="0"/>
                <a:cs typeface="Arial" pitchFamily="34" charset="0"/>
              </a:rPr>
              <a:t>will close the table. </a:t>
            </a:r>
          </a:p>
        </p:txBody>
      </p:sp>
      <p:sp>
        <p:nvSpPr>
          <p:cNvPr id="8" name="Oval 7"/>
          <p:cNvSpPr/>
          <p:nvPr/>
        </p:nvSpPr>
        <p:spPr>
          <a:xfrm>
            <a:off x="5283799" y="2362658"/>
            <a:ext cx="656135"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17604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a:bodyPr>
          <a:lstStyle/>
          <a:p>
            <a:r>
              <a:rPr lang="de-CH" dirty="0"/>
              <a:t>The Calculator</a:t>
            </a:r>
            <a:endParaRPr lang="en-US" dirty="0"/>
          </a:p>
        </p:txBody>
      </p:sp>
      <p:pic>
        <p:nvPicPr>
          <p:cNvPr id="3" name="Picture 2"/>
          <p:cNvPicPr>
            <a:picLocks noChangeAspect="1"/>
          </p:cNvPicPr>
          <p:nvPr/>
        </p:nvPicPr>
        <p:blipFill>
          <a:blip r:embed="rId2"/>
          <a:stretch>
            <a:fillRect/>
          </a:stretch>
        </p:blipFill>
        <p:spPr>
          <a:xfrm>
            <a:off x="6283959" y="2089567"/>
            <a:ext cx="2577071" cy="2852381"/>
          </a:xfrm>
          <a:prstGeom prst="rect">
            <a:avLst/>
          </a:prstGeom>
          <a:ln>
            <a:noFill/>
          </a:ln>
          <a:effectLst>
            <a:outerShdw blurRad="292100" dist="139700" dir="2700000" algn="tl" rotWithShape="0">
              <a:srgbClr val="333333">
                <a:alpha val="65000"/>
              </a:srgbClr>
            </a:outerShdw>
          </a:effectLst>
        </p:spPr>
      </p:pic>
      <p:sp>
        <p:nvSpPr>
          <p:cNvPr id="7" name="Oval 6"/>
          <p:cNvSpPr/>
          <p:nvPr/>
        </p:nvSpPr>
        <p:spPr>
          <a:xfrm>
            <a:off x="6785834" y="2619353"/>
            <a:ext cx="745675"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15E21AFE-9468-4A9D-995E-F2667C957DE0}"/>
              </a:ext>
            </a:extLst>
          </p:cNvPr>
          <p:cNvPicPr>
            <a:picLocks noChangeAspect="1"/>
          </p:cNvPicPr>
          <p:nvPr/>
        </p:nvPicPr>
        <p:blipFill>
          <a:blip r:embed="rId3"/>
          <a:stretch>
            <a:fillRect/>
          </a:stretch>
        </p:blipFill>
        <p:spPr>
          <a:xfrm>
            <a:off x="224368" y="1128442"/>
            <a:ext cx="5803142" cy="2726268"/>
          </a:xfrm>
          <a:prstGeom prst="rect">
            <a:avLst/>
          </a:prstGeom>
          <a:ln>
            <a:noFill/>
          </a:ln>
          <a:effectLst>
            <a:outerShdw blurRad="292100" dist="139700" dir="2700000" algn="tl" rotWithShape="0">
              <a:srgbClr val="333333">
                <a:alpha val="65000"/>
              </a:srgbClr>
            </a:outerShdw>
          </a:effectLst>
        </p:spPr>
      </p:pic>
      <p:sp>
        <p:nvSpPr>
          <p:cNvPr id="11" name="Rounded Rectangular Callout 10"/>
          <p:cNvSpPr/>
          <p:nvPr/>
        </p:nvSpPr>
        <p:spPr>
          <a:xfrm>
            <a:off x="5479420" y="139365"/>
            <a:ext cx="3517997" cy="1570772"/>
          </a:xfrm>
          <a:prstGeom prst="wedgeRoundRectCallout">
            <a:avLst>
              <a:gd name="adj1" fmla="val -40702"/>
              <a:gd name="adj2" fmla="val 68149"/>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100" dirty="0">
                <a:solidFill>
                  <a:schemeClr val="bg1"/>
                </a:solidFill>
                <a:latin typeface="Arial" pitchFamily="34" charset="0"/>
                <a:cs typeface="Arial" pitchFamily="34" charset="0"/>
              </a:rPr>
              <a:t>The </a:t>
            </a:r>
            <a:r>
              <a:rPr lang="en-GB" sz="1100" b="1" dirty="0">
                <a:solidFill>
                  <a:schemeClr val="bg1"/>
                </a:solidFill>
                <a:latin typeface="Arial" pitchFamily="34" charset="0"/>
                <a:cs typeface="Arial" pitchFamily="34" charset="0"/>
              </a:rPr>
              <a:t>Calculator</a:t>
            </a:r>
            <a:r>
              <a:rPr lang="en-GB" sz="1100" dirty="0">
                <a:solidFill>
                  <a:schemeClr val="bg1"/>
                </a:solidFill>
                <a:latin typeface="Arial" pitchFamily="34" charset="0"/>
                <a:cs typeface="Arial" pitchFamily="34" charset="0"/>
              </a:rPr>
              <a:t> button on the toolbar allows you to calculate your own formulas based on the data selected, and do some basic statistical analysis.</a:t>
            </a:r>
          </a:p>
          <a:p>
            <a:pPr defTabSz="914400">
              <a:spcBef>
                <a:spcPct val="20000"/>
              </a:spcBef>
            </a:pPr>
            <a:r>
              <a:rPr lang="en-US" sz="1100" dirty="0">
                <a:solidFill>
                  <a:schemeClr val="bg1"/>
                </a:solidFill>
                <a:latin typeface="Arial" panose="020B0604020202020204" pitchFamily="34" charset="0"/>
              </a:rPr>
              <a:t>You can either type in your own formula or select a preformatted formula (from the </a:t>
            </a:r>
            <a:r>
              <a:rPr lang="en-US" sz="1100" b="1" dirty="0">
                <a:solidFill>
                  <a:schemeClr val="bg1"/>
                </a:solidFill>
                <a:latin typeface="Arial" panose="020B0604020202020204" pitchFamily="34" charset="0"/>
              </a:rPr>
              <a:t>Functions</a:t>
            </a:r>
            <a:r>
              <a:rPr lang="en-US" sz="1100" dirty="0">
                <a:solidFill>
                  <a:schemeClr val="bg1"/>
                </a:solidFill>
                <a:latin typeface="Arial" panose="020B0604020202020204" pitchFamily="34" charset="0"/>
              </a:rPr>
              <a:t> tab) in the Calculator window</a:t>
            </a:r>
            <a:endParaRPr lang="en-GB" sz="1100" dirty="0">
              <a:solidFill>
                <a:schemeClr val="bg1"/>
              </a:solidFill>
              <a:latin typeface="Arial" pitchFamily="34" charset="0"/>
              <a:cs typeface="Arial" pitchFamily="34" charset="0"/>
            </a:endParaRPr>
          </a:p>
        </p:txBody>
      </p:sp>
      <p:sp>
        <p:nvSpPr>
          <p:cNvPr id="9" name="Rounded Rectangular Callout 8"/>
          <p:cNvSpPr/>
          <p:nvPr/>
        </p:nvSpPr>
        <p:spPr>
          <a:xfrm>
            <a:off x="3385374" y="3855616"/>
            <a:ext cx="2317412" cy="1086332"/>
          </a:xfrm>
          <a:prstGeom prst="wedgeRoundRectCallout">
            <a:avLst>
              <a:gd name="adj1" fmla="val 78569"/>
              <a:gd name="adj2" fmla="val 40150"/>
              <a:gd name="adj3" fmla="val 16667"/>
            </a:avLst>
          </a:prstGeom>
          <a:solidFill>
            <a:schemeClr val="tx2"/>
          </a:solidFill>
          <a:ln>
            <a:noFill/>
          </a:ln>
        </p:spPr>
        <p:txBody>
          <a:bodyPr vert="horz" lIns="320040" tIns="320040" rIns="320040" bIns="320040" rtlCol="0" anchor="ctr" anchorCtr="0">
            <a:noAutofit/>
          </a:bodyPr>
          <a:lstStyle/>
          <a:p>
            <a:pPr defTabSz="914400">
              <a:spcBef>
                <a:spcPct val="20000"/>
              </a:spcBef>
            </a:pPr>
            <a:r>
              <a:rPr lang="en-GB" sz="1100" dirty="0">
                <a:solidFill>
                  <a:schemeClr val="bg1"/>
                </a:solidFill>
                <a:latin typeface="Arial" pitchFamily="34" charset="0"/>
                <a:cs typeface="Arial" pitchFamily="34" charset="0"/>
              </a:rPr>
              <a:t>New values calculated will appear in a new data column in the chart, after clicking </a:t>
            </a:r>
            <a:r>
              <a:rPr lang="en-GB" sz="1100" b="1" dirty="0">
                <a:solidFill>
                  <a:schemeClr val="bg1"/>
                </a:solidFill>
                <a:latin typeface="Arial" pitchFamily="34" charset="0"/>
                <a:cs typeface="Arial" pitchFamily="34" charset="0"/>
              </a:rPr>
              <a:t>Save to Chart</a:t>
            </a:r>
          </a:p>
        </p:txBody>
      </p:sp>
    </p:spTree>
    <p:extLst>
      <p:ext uri="{BB962C8B-B14F-4D97-AF65-F5344CB8AC3E}">
        <p14:creationId xmlns:p14="http://schemas.microsoft.com/office/powerpoint/2010/main" val="2277900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742949" y="2121967"/>
            <a:ext cx="8401051" cy="2552578"/>
          </a:xfrm>
        </p:spPr>
        <p:txBody>
          <a:bodyPr>
            <a:noAutofit/>
          </a:bodyPr>
          <a:lstStyle/>
          <a:p>
            <a:endParaRPr lang="en-GB" sz="2000" dirty="0"/>
          </a:p>
          <a:p>
            <a:pPr marL="342900" indent="-342900">
              <a:buFont typeface="Wingdings" panose="05000000000000000000" pitchFamily="2" charset="2"/>
              <a:buChar char="q"/>
            </a:pPr>
            <a:r>
              <a:rPr lang="en-GB" sz="2200" b="1" dirty="0"/>
              <a:t>Find data </a:t>
            </a:r>
            <a:r>
              <a:rPr lang="en-GB" sz="2200" dirty="0"/>
              <a:t>on a topic that interests you, and create two different charts using the data</a:t>
            </a:r>
          </a:p>
          <a:p>
            <a:pPr marL="342900" indent="-342900">
              <a:buFont typeface="Wingdings" panose="05000000000000000000" pitchFamily="2" charset="2"/>
              <a:buChar char="q"/>
            </a:pPr>
            <a:endParaRPr lang="en-GB" sz="2200" dirty="0"/>
          </a:p>
          <a:p>
            <a:pPr marL="342900" indent="-342900">
              <a:buFont typeface="Wingdings" panose="05000000000000000000" pitchFamily="2" charset="2"/>
              <a:buChar char="q"/>
            </a:pPr>
            <a:r>
              <a:rPr lang="en-GB" sz="2200" b="1" dirty="0"/>
              <a:t>Use the Calculator </a:t>
            </a:r>
            <a:r>
              <a:rPr lang="en-GB" sz="2200" dirty="0"/>
              <a:t>to open the Functions tab and calculate the standard deviation on your data</a:t>
            </a:r>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3991882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6037" y="1584461"/>
            <a:ext cx="8240822" cy="1102519"/>
          </a:xfrm>
        </p:spPr>
        <p:txBody>
          <a:bodyPr/>
          <a:lstStyle/>
          <a:p>
            <a:r>
              <a:rPr lang="en-US" sz="4300" b="1" dirty="0"/>
              <a:t>Exporting the data</a:t>
            </a:r>
          </a:p>
        </p:txBody>
      </p:sp>
      <p:sp>
        <p:nvSpPr>
          <p:cNvPr id="3" name="Subtitle 2"/>
          <p:cNvSpPr>
            <a:spLocks noGrp="1"/>
          </p:cNvSpPr>
          <p:nvPr>
            <p:ph type="subTitle" idx="1"/>
          </p:nvPr>
        </p:nvSpPr>
        <p:spPr>
          <a:xfrm>
            <a:off x="1947856" y="2686980"/>
            <a:ext cx="7196144" cy="1314450"/>
          </a:xfrm>
        </p:spPr>
        <p:txBody>
          <a:bodyPr>
            <a:normAutofit fontScale="62500" lnSpcReduction="20000"/>
          </a:bodyPr>
          <a:lstStyle/>
          <a:p>
            <a:r>
              <a:rPr lang="en-US" dirty="0"/>
              <a:t>Creating permanent links (DOIs)</a:t>
            </a:r>
          </a:p>
          <a:p>
            <a:r>
              <a:rPr lang="en-US" dirty="0"/>
              <a:t>Exporting data for manipulation</a:t>
            </a:r>
          </a:p>
          <a:p>
            <a:r>
              <a:rPr lang="en-US" dirty="0"/>
              <a:t>Exporting the data visualization</a:t>
            </a:r>
          </a:p>
          <a:p>
            <a:r>
              <a:rPr lang="en-US" dirty="0"/>
              <a:t>Exporting to reference managers</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7" name="Group 6"/>
          <p:cNvGrpSpPr/>
          <p:nvPr/>
        </p:nvGrpSpPr>
        <p:grpSpPr>
          <a:xfrm>
            <a:off x="207546" y="249663"/>
            <a:ext cx="4015784" cy="461665"/>
            <a:chOff x="292620" y="157316"/>
            <a:chExt cx="4015784" cy="461665"/>
          </a:xfrm>
        </p:grpSpPr>
        <p:sp>
          <p:nvSpPr>
            <p:cNvPr id="8" name="Right Arrow 7"/>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9" name="TextBox 8">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968641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Digital Object Identifiers</a:t>
            </a:r>
            <a:br>
              <a:rPr lang="de-CH" sz="4000" dirty="0"/>
            </a:br>
            <a:r>
              <a:rPr lang="de-CH" sz="4000" dirty="0"/>
              <a:t>(DOIs)</a:t>
            </a:r>
            <a:endParaRPr lang="en-US" sz="4000" dirty="0"/>
          </a:p>
        </p:txBody>
      </p:sp>
      <p:pic>
        <p:nvPicPr>
          <p:cNvPr id="2" name="Picture 1">
            <a:extLst>
              <a:ext uri="{FF2B5EF4-FFF2-40B4-BE49-F238E27FC236}">
                <a16:creationId xmlns:a16="http://schemas.microsoft.com/office/drawing/2014/main" id="{6FE29A58-8171-45D7-8BCD-5B85BC65DBE4}"/>
              </a:ext>
            </a:extLst>
          </p:cNvPr>
          <p:cNvPicPr>
            <a:picLocks noChangeAspect="1"/>
          </p:cNvPicPr>
          <p:nvPr/>
        </p:nvPicPr>
        <p:blipFill>
          <a:blip r:embed="rId2"/>
          <a:stretch>
            <a:fillRect/>
          </a:stretch>
        </p:blipFill>
        <p:spPr>
          <a:xfrm>
            <a:off x="463060" y="1701905"/>
            <a:ext cx="6904904" cy="3238137"/>
          </a:xfrm>
          <a:prstGeom prst="rect">
            <a:avLst/>
          </a:prstGeom>
          <a:ln>
            <a:noFill/>
          </a:ln>
          <a:effectLst>
            <a:outerShdw blurRad="292100" dist="139700" dir="2700000" algn="tl" rotWithShape="0">
              <a:srgbClr val="333333">
                <a:alpha val="65000"/>
              </a:srgbClr>
            </a:outerShdw>
          </a:effectLst>
        </p:spPr>
      </p:pic>
      <p:sp>
        <p:nvSpPr>
          <p:cNvPr id="10" name="Rounded Rectangular Callout 9"/>
          <p:cNvSpPr/>
          <p:nvPr/>
        </p:nvSpPr>
        <p:spPr>
          <a:xfrm>
            <a:off x="5465460" y="101065"/>
            <a:ext cx="3587799" cy="1846398"/>
          </a:xfrm>
          <a:prstGeom prst="wedgeRoundRectCallout">
            <a:avLst>
              <a:gd name="adj1" fmla="val -27607"/>
              <a:gd name="adj2" fmla="val 17934"/>
              <a:gd name="adj3" fmla="val 16667"/>
            </a:avLst>
          </a:prstGeom>
          <a:solidFill>
            <a:schemeClr val="tx2"/>
          </a:solidFill>
          <a:ln>
            <a:noFill/>
          </a:ln>
        </p:spPr>
        <p:txBody>
          <a:bodyPr vert="horz" lIns="320040" tIns="320040" rIns="320040" bIns="320040" rtlCol="0" anchor="ctr" anchorCtr="0">
            <a:noAutofit/>
          </a:bodyPr>
          <a:lstStyle/>
          <a:p>
            <a:r>
              <a:rPr lang="en-US" sz="1100" dirty="0">
                <a:solidFill>
                  <a:schemeClr val="bg1"/>
                </a:solidFill>
                <a:latin typeface="Arial" panose="020B0604020202020204" pitchFamily="34" charset="0"/>
              </a:rPr>
              <a:t>Send your visualizations and data to colleagues, faculty and students by creating permanent links (DOIs) just below the chart, and forwarding that link to a contact.</a:t>
            </a:r>
          </a:p>
          <a:p>
            <a:r>
              <a:rPr lang="en-US" sz="1100" dirty="0">
                <a:solidFill>
                  <a:schemeClr val="bg1"/>
                </a:solidFill>
                <a:latin typeface="Arial" panose="020B0604020202020204" pitchFamily="34" charset="0"/>
              </a:rPr>
              <a:t>Clicking </a:t>
            </a:r>
            <a:r>
              <a:rPr lang="en-US" sz="1100" b="1" dirty="0">
                <a:solidFill>
                  <a:schemeClr val="bg1"/>
                </a:solidFill>
                <a:latin typeface="Arial" panose="020B0604020202020204" pitchFamily="34" charset="0"/>
              </a:rPr>
              <a:t>Create Link (DOI)</a:t>
            </a:r>
            <a:r>
              <a:rPr lang="en-US" sz="1100" dirty="0">
                <a:solidFill>
                  <a:schemeClr val="bg1"/>
                </a:solidFill>
                <a:latin typeface="Arial" panose="020B0604020202020204" pitchFamily="34" charset="0"/>
              </a:rPr>
              <a:t>,</a:t>
            </a:r>
            <a:r>
              <a:rPr lang="en-US" sz="1100" b="1" dirty="0">
                <a:solidFill>
                  <a:schemeClr val="bg1"/>
                </a:solidFill>
                <a:latin typeface="Arial" panose="020B0604020202020204" pitchFamily="34" charset="0"/>
              </a:rPr>
              <a:t> </a:t>
            </a:r>
            <a:r>
              <a:rPr lang="en-US" sz="1100" dirty="0">
                <a:solidFill>
                  <a:schemeClr val="bg1"/>
                </a:solidFill>
                <a:latin typeface="Arial" panose="020B0604020202020204" pitchFamily="34" charset="0"/>
              </a:rPr>
              <a:t>will generate the DOI.</a:t>
            </a:r>
          </a:p>
          <a:p>
            <a:r>
              <a:rPr lang="en-US" sz="1100" dirty="0">
                <a:solidFill>
                  <a:schemeClr val="bg1"/>
                </a:solidFill>
                <a:latin typeface="Arial" panose="020B0604020202020204" pitchFamily="34" charset="0"/>
              </a:rPr>
              <a:t>This link ensures that the person viewing it will see the exact version of the chart at the time you created it, and allows you to get back to the same data view.</a:t>
            </a:r>
            <a:endParaRPr lang="en-GB" sz="1100" dirty="0">
              <a:solidFill>
                <a:schemeClr val="bg1"/>
              </a:solidFill>
            </a:endParaRPr>
          </a:p>
        </p:txBody>
      </p:sp>
      <p:sp>
        <p:nvSpPr>
          <p:cNvPr id="12" name="Oval 11"/>
          <p:cNvSpPr/>
          <p:nvPr/>
        </p:nvSpPr>
        <p:spPr>
          <a:xfrm>
            <a:off x="6711829" y="4454124"/>
            <a:ext cx="656135"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29819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Exporting data</a:t>
            </a:r>
            <a:br>
              <a:rPr lang="de-CH" sz="4000" dirty="0"/>
            </a:br>
            <a:r>
              <a:rPr lang="de-CH" sz="4000" dirty="0"/>
              <a:t>for manipulation</a:t>
            </a:r>
            <a:endParaRPr lang="en-US" sz="4000" dirty="0"/>
          </a:p>
        </p:txBody>
      </p:sp>
      <p:sp>
        <p:nvSpPr>
          <p:cNvPr id="7" name="Rounded Rectangular Callout 6"/>
          <p:cNvSpPr/>
          <p:nvPr/>
        </p:nvSpPr>
        <p:spPr>
          <a:xfrm>
            <a:off x="3880964" y="301147"/>
            <a:ext cx="2512855" cy="827295"/>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export the data for manipulation in external software, click on the </a:t>
            </a:r>
            <a:r>
              <a:rPr lang="en-GB" sz="1100" b="1" dirty="0">
                <a:solidFill>
                  <a:schemeClr val="bg1"/>
                </a:solidFill>
              </a:rPr>
              <a:t>Export</a:t>
            </a:r>
            <a:r>
              <a:rPr lang="en-GB" sz="1100" dirty="0">
                <a:solidFill>
                  <a:schemeClr val="bg1"/>
                </a:solidFill>
              </a:rPr>
              <a:t> button from the tool bar</a:t>
            </a:r>
          </a:p>
        </p:txBody>
      </p:sp>
      <p:sp>
        <p:nvSpPr>
          <p:cNvPr id="8" name="Rounded Rectangular Callout 7"/>
          <p:cNvSpPr/>
          <p:nvPr/>
        </p:nvSpPr>
        <p:spPr>
          <a:xfrm>
            <a:off x="6592106" y="131875"/>
            <a:ext cx="2337230" cy="1286872"/>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a:t>
            </a:r>
            <a:r>
              <a:rPr lang="en-GB" sz="1100" b="1" dirty="0">
                <a:solidFill>
                  <a:schemeClr val="bg1"/>
                </a:solidFill>
              </a:rPr>
              <a:t>Excel</a:t>
            </a:r>
            <a:r>
              <a:rPr lang="en-GB" sz="1100" dirty="0">
                <a:solidFill>
                  <a:schemeClr val="bg1"/>
                </a:solidFill>
              </a:rPr>
              <a:t>, </a:t>
            </a:r>
            <a:r>
              <a:rPr lang="en-GB" sz="1100" b="1" dirty="0">
                <a:solidFill>
                  <a:schemeClr val="bg1"/>
                </a:solidFill>
              </a:rPr>
              <a:t>Delimited Text</a:t>
            </a:r>
            <a:r>
              <a:rPr lang="en-GB" sz="1100" dirty="0">
                <a:solidFill>
                  <a:schemeClr val="bg1"/>
                </a:solidFill>
              </a:rPr>
              <a:t>, </a:t>
            </a:r>
            <a:r>
              <a:rPr lang="en-GB" sz="1100" b="1" dirty="0">
                <a:solidFill>
                  <a:schemeClr val="bg1"/>
                </a:solidFill>
              </a:rPr>
              <a:t>SAS</a:t>
            </a:r>
            <a:r>
              <a:rPr lang="en-GB" sz="1100" dirty="0">
                <a:solidFill>
                  <a:schemeClr val="bg1"/>
                </a:solidFill>
              </a:rPr>
              <a:t>, or </a:t>
            </a:r>
            <a:r>
              <a:rPr lang="en-GB" sz="1100" b="1" dirty="0">
                <a:solidFill>
                  <a:schemeClr val="bg1"/>
                </a:solidFill>
              </a:rPr>
              <a:t>XML</a:t>
            </a:r>
            <a:r>
              <a:rPr lang="en-GB" sz="1100" dirty="0">
                <a:solidFill>
                  <a:schemeClr val="bg1"/>
                </a:solidFill>
              </a:rPr>
              <a:t>.</a:t>
            </a:r>
          </a:p>
          <a:p>
            <a:r>
              <a:rPr lang="en-GB" sz="1100" dirty="0">
                <a:solidFill>
                  <a:schemeClr val="bg1"/>
                </a:solidFill>
              </a:rPr>
              <a:t>All of these options allow users to download the data for manipulation.</a:t>
            </a:r>
          </a:p>
        </p:txBody>
      </p:sp>
      <p:pic>
        <p:nvPicPr>
          <p:cNvPr id="3" name="Picture 2">
            <a:extLst>
              <a:ext uri="{FF2B5EF4-FFF2-40B4-BE49-F238E27FC236}">
                <a16:creationId xmlns:a16="http://schemas.microsoft.com/office/drawing/2014/main" id="{107FD7E9-A67A-4E8A-AE07-CA8146F8C2E5}"/>
              </a:ext>
            </a:extLst>
          </p:cNvPr>
          <p:cNvPicPr>
            <a:picLocks noChangeAspect="1"/>
          </p:cNvPicPr>
          <p:nvPr/>
        </p:nvPicPr>
        <p:blipFill>
          <a:blip r:embed="rId2"/>
          <a:stretch>
            <a:fillRect/>
          </a:stretch>
        </p:blipFill>
        <p:spPr>
          <a:xfrm>
            <a:off x="224368" y="1520059"/>
            <a:ext cx="6650565" cy="3127638"/>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5701182" y="2362658"/>
            <a:ext cx="516531"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7EE27DAE-0EFC-4262-86F4-AEC46E4798D3}"/>
              </a:ext>
            </a:extLst>
          </p:cNvPr>
          <p:cNvPicPr>
            <a:picLocks noChangeAspect="1"/>
          </p:cNvPicPr>
          <p:nvPr/>
        </p:nvPicPr>
        <p:blipFill>
          <a:blip r:embed="rId3"/>
          <a:stretch>
            <a:fillRect/>
          </a:stretch>
        </p:blipFill>
        <p:spPr>
          <a:xfrm>
            <a:off x="7005547" y="1514426"/>
            <a:ext cx="1923789" cy="2278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3305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Exporting the</a:t>
            </a:r>
            <a:br>
              <a:rPr lang="de-CH" sz="4000" dirty="0"/>
            </a:br>
            <a:r>
              <a:rPr lang="de-CH" sz="4000" dirty="0"/>
              <a:t>data visualization</a:t>
            </a:r>
            <a:endParaRPr lang="en-US" sz="4000" dirty="0"/>
          </a:p>
        </p:txBody>
      </p:sp>
      <p:sp>
        <p:nvSpPr>
          <p:cNvPr id="7" name="Rounded Rectangular Callout 6"/>
          <p:cNvSpPr/>
          <p:nvPr/>
        </p:nvSpPr>
        <p:spPr>
          <a:xfrm>
            <a:off x="4167150" y="126199"/>
            <a:ext cx="2170827" cy="1181408"/>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export the data visualization and descriptive information, click on the </a:t>
            </a:r>
            <a:r>
              <a:rPr lang="en-GB" sz="1100" b="1" dirty="0">
                <a:solidFill>
                  <a:schemeClr val="bg1"/>
                </a:solidFill>
              </a:rPr>
              <a:t>Export</a:t>
            </a:r>
            <a:r>
              <a:rPr lang="en-GB" sz="1100" dirty="0">
                <a:solidFill>
                  <a:schemeClr val="bg1"/>
                </a:solidFill>
              </a:rPr>
              <a:t> button from the tool bar</a:t>
            </a:r>
          </a:p>
        </p:txBody>
      </p:sp>
      <p:sp>
        <p:nvSpPr>
          <p:cNvPr id="8" name="Rounded Rectangular Callout 7"/>
          <p:cNvSpPr/>
          <p:nvPr/>
        </p:nvSpPr>
        <p:spPr>
          <a:xfrm>
            <a:off x="6522290" y="121981"/>
            <a:ext cx="2512855" cy="1185626"/>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a:t>
            </a:r>
            <a:r>
              <a:rPr lang="en-GB" sz="1100" b="1" dirty="0">
                <a:solidFill>
                  <a:schemeClr val="bg1"/>
                </a:solidFill>
              </a:rPr>
              <a:t>PDF </a:t>
            </a:r>
            <a:r>
              <a:rPr lang="en-GB" sz="1100" dirty="0">
                <a:solidFill>
                  <a:schemeClr val="bg1"/>
                </a:solidFill>
              </a:rPr>
              <a:t>or </a:t>
            </a:r>
            <a:r>
              <a:rPr lang="en-GB" sz="1100" b="1" dirty="0">
                <a:solidFill>
                  <a:schemeClr val="bg1"/>
                </a:solidFill>
              </a:rPr>
              <a:t>PowerPoint</a:t>
            </a:r>
            <a:r>
              <a:rPr lang="en-GB" sz="1100" dirty="0">
                <a:solidFill>
                  <a:schemeClr val="bg1"/>
                </a:solidFill>
              </a:rPr>
              <a:t>.</a:t>
            </a:r>
          </a:p>
          <a:p>
            <a:r>
              <a:rPr lang="en-GB" sz="1100" dirty="0">
                <a:solidFill>
                  <a:schemeClr val="bg1"/>
                </a:solidFill>
              </a:rPr>
              <a:t>Both of these options allow users to download the data visualization and descriptive information</a:t>
            </a:r>
          </a:p>
        </p:txBody>
      </p:sp>
      <p:pic>
        <p:nvPicPr>
          <p:cNvPr id="11" name="Picture 10">
            <a:extLst>
              <a:ext uri="{FF2B5EF4-FFF2-40B4-BE49-F238E27FC236}">
                <a16:creationId xmlns:a16="http://schemas.microsoft.com/office/drawing/2014/main" id="{8E40479C-D1EE-4422-92B2-D20DA0557066}"/>
              </a:ext>
            </a:extLst>
          </p:cNvPr>
          <p:cNvPicPr>
            <a:picLocks noChangeAspect="1"/>
          </p:cNvPicPr>
          <p:nvPr/>
        </p:nvPicPr>
        <p:blipFill>
          <a:blip r:embed="rId2"/>
          <a:stretch>
            <a:fillRect/>
          </a:stretch>
        </p:blipFill>
        <p:spPr>
          <a:xfrm>
            <a:off x="214664" y="1406463"/>
            <a:ext cx="6650565" cy="3127638"/>
          </a:xfrm>
          <a:prstGeom prst="rect">
            <a:avLst/>
          </a:prstGeom>
          <a:ln>
            <a:noFill/>
          </a:ln>
          <a:effectLst>
            <a:outerShdw blurRad="292100" dist="139700" dir="2700000" algn="tl" rotWithShape="0">
              <a:srgbClr val="333333">
                <a:alpha val="65000"/>
              </a:srgbClr>
            </a:outerShdw>
          </a:effectLst>
        </p:spPr>
      </p:pic>
      <p:grpSp>
        <p:nvGrpSpPr>
          <p:cNvPr id="5" name="Group 4"/>
          <p:cNvGrpSpPr/>
          <p:nvPr/>
        </p:nvGrpSpPr>
        <p:grpSpPr>
          <a:xfrm>
            <a:off x="123509" y="4302557"/>
            <a:ext cx="1984497" cy="694574"/>
            <a:chOff x="123509" y="4302557"/>
            <a:chExt cx="1984497" cy="694574"/>
          </a:xfrm>
        </p:grpSpPr>
        <p:sp>
          <p:nvSpPr>
            <p:cNvPr id="10" name="Rounded Rectangular Callout 9"/>
            <p:cNvSpPr/>
            <p:nvPr/>
          </p:nvSpPr>
          <p:spPr>
            <a:xfrm>
              <a:off x="123509" y="4302557"/>
              <a:ext cx="1984497" cy="694574"/>
            </a:xfrm>
            <a:prstGeom prst="wedgeRoundRectCallout">
              <a:avLst>
                <a:gd name="adj1" fmla="val -38077"/>
                <a:gd name="adj2" fmla="val -12687"/>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100" dirty="0">
                  <a:solidFill>
                    <a:schemeClr val="bg1"/>
                  </a:solidFill>
                </a:rPr>
                <a:t>TIP: To learn how to change your chart colours, </a:t>
              </a:r>
              <a:r>
                <a:rPr lang="en-GB" sz="1100" b="1" u="sng" dirty="0">
                  <a:solidFill>
                    <a:schemeClr val="bg1"/>
                  </a:solidFill>
                </a:rPr>
                <a:t>click here</a:t>
              </a:r>
              <a:r>
                <a:rPr lang="en-GB" sz="1100" dirty="0">
                  <a:solidFill>
                    <a:schemeClr val="bg1"/>
                  </a:solidFill>
                </a:rPr>
                <a:t>.</a:t>
              </a:r>
            </a:p>
          </p:txBody>
        </p:sp>
        <p:sp>
          <p:nvSpPr>
            <p:cNvPr id="3" name="Rectangle 2">
              <a:hlinkClick r:id="rId3" action="ppaction://hlinksldjump"/>
            </p:cNvPr>
            <p:cNvSpPr/>
            <p:nvPr/>
          </p:nvSpPr>
          <p:spPr>
            <a:xfrm>
              <a:off x="1012122" y="4725563"/>
              <a:ext cx="732916" cy="2024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Oval 11"/>
          <p:cNvSpPr/>
          <p:nvPr/>
        </p:nvSpPr>
        <p:spPr>
          <a:xfrm>
            <a:off x="5719846" y="2265709"/>
            <a:ext cx="516531"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1E6745F-E015-4CA5-805A-B8CE1365BE48}"/>
              </a:ext>
            </a:extLst>
          </p:cNvPr>
          <p:cNvPicPr>
            <a:picLocks noChangeAspect="1"/>
          </p:cNvPicPr>
          <p:nvPr/>
        </p:nvPicPr>
        <p:blipFill>
          <a:blip r:embed="rId4"/>
          <a:stretch>
            <a:fillRect/>
          </a:stretch>
        </p:blipFill>
        <p:spPr>
          <a:xfrm>
            <a:off x="7005547" y="1406463"/>
            <a:ext cx="1923789" cy="2278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949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28888" y="108317"/>
            <a:ext cx="2673306" cy="1102519"/>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400" kern="1200">
                <a:solidFill>
                  <a:schemeClr val="tx2"/>
                </a:solidFill>
                <a:latin typeface="Arial" pitchFamily="34" charset="0"/>
                <a:ea typeface="+mj-ea"/>
                <a:cs typeface="Arial" pitchFamily="34" charset="0"/>
              </a:defRPr>
            </a:lvl1pPr>
          </a:lstStyle>
          <a:p>
            <a:pPr fontAlgn="auto">
              <a:spcAft>
                <a:spcPts val="0"/>
              </a:spcAft>
            </a:pPr>
            <a:r>
              <a:rPr lang="en-US" sz="4000" b="1" dirty="0"/>
              <a:t>Contents</a:t>
            </a:r>
          </a:p>
        </p:txBody>
      </p:sp>
      <p:sp>
        <p:nvSpPr>
          <p:cNvPr id="7" name="Subtitle 2"/>
          <p:cNvSpPr txBox="1">
            <a:spLocks/>
          </p:cNvSpPr>
          <p:nvPr/>
        </p:nvSpPr>
        <p:spPr>
          <a:xfrm>
            <a:off x="128888" y="1051761"/>
            <a:ext cx="7772400" cy="364483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None/>
            </a:pPr>
            <a:r>
              <a:rPr lang="en-US" sz="1600" b="1" dirty="0">
                <a:solidFill>
                  <a:srgbClr val="FF0000"/>
                </a:solidFill>
                <a:hlinkClick r:id="rId2" action="ppaction://hlinksldjump"/>
              </a:rPr>
              <a:t>Introduction to the platform</a:t>
            </a:r>
            <a:endParaRPr lang="en-US" sz="1600" b="1" dirty="0">
              <a:solidFill>
                <a:srgbClr val="FF0000"/>
              </a:solidFill>
            </a:endParaRPr>
          </a:p>
          <a:p>
            <a:pPr marL="457200" indent="-457200" fontAlgn="auto">
              <a:spcAft>
                <a:spcPts val="0"/>
              </a:spcAft>
            </a:pPr>
            <a:r>
              <a:rPr lang="en-US" sz="1600" dirty="0">
                <a:solidFill>
                  <a:schemeClr val="tx1">
                    <a:lumMod val="50000"/>
                    <a:lumOff val="50000"/>
                  </a:schemeClr>
                </a:solidFill>
              </a:rPr>
              <a:t>What is it? What’s in it? Who is it for?</a:t>
            </a:r>
          </a:p>
          <a:p>
            <a:pPr marL="0" indent="0" fontAlgn="auto">
              <a:spcAft>
                <a:spcPts val="0"/>
              </a:spcAft>
              <a:buNone/>
            </a:pPr>
            <a:r>
              <a:rPr lang="en-US" sz="1600" b="1" dirty="0">
                <a:solidFill>
                  <a:srgbClr val="FF0000"/>
                </a:solidFill>
                <a:hlinkClick r:id="rId3" action="ppaction://hlinksldjump"/>
              </a:rPr>
              <a:t>Finding and selecting data</a:t>
            </a:r>
            <a:endParaRPr lang="en-US" sz="1600" b="1" dirty="0">
              <a:solidFill>
                <a:srgbClr val="FF0000"/>
              </a:solidFill>
            </a:endParaRPr>
          </a:p>
          <a:p>
            <a:pPr marL="457200" indent="-457200" fontAlgn="auto">
              <a:spcAft>
                <a:spcPts val="0"/>
              </a:spcAft>
            </a:pPr>
            <a:r>
              <a:rPr lang="en-US" sz="1600" dirty="0">
                <a:solidFill>
                  <a:schemeClr val="tx1">
                    <a:lumMod val="50000"/>
                    <a:lumOff val="50000"/>
                  </a:schemeClr>
                </a:solidFill>
              </a:rPr>
              <a:t>The homepage, browsing, searching</a:t>
            </a:r>
          </a:p>
          <a:p>
            <a:pPr marL="0" indent="0" fontAlgn="auto">
              <a:spcAft>
                <a:spcPts val="0"/>
              </a:spcAft>
              <a:buNone/>
            </a:pPr>
            <a:r>
              <a:rPr lang="en-US" sz="1600" b="1" dirty="0">
                <a:hlinkClick r:id="rId4" action="ppaction://hlinksldjump"/>
              </a:rPr>
              <a:t>Manipulating the data</a:t>
            </a:r>
            <a:endParaRPr lang="en-US" sz="1600" b="1" dirty="0"/>
          </a:p>
          <a:p>
            <a:r>
              <a:rPr lang="en-US" sz="1600" dirty="0">
                <a:solidFill>
                  <a:schemeClr val="tx1">
                    <a:lumMod val="50000"/>
                    <a:lumOff val="50000"/>
                  </a:schemeClr>
                </a:solidFill>
              </a:rPr>
              <a:t>Data visualization – chart options</a:t>
            </a:r>
          </a:p>
          <a:p>
            <a:r>
              <a:rPr lang="en-US" sz="1600" dirty="0">
                <a:solidFill>
                  <a:schemeClr val="tx1">
                    <a:lumMod val="50000"/>
                    <a:lumOff val="50000"/>
                  </a:schemeClr>
                </a:solidFill>
              </a:rPr>
              <a:t>Displaying data values</a:t>
            </a:r>
          </a:p>
          <a:p>
            <a:r>
              <a:rPr lang="en-US" sz="1600" dirty="0">
                <a:solidFill>
                  <a:schemeClr val="tx1">
                    <a:lumMod val="50000"/>
                    <a:lumOff val="50000"/>
                  </a:schemeClr>
                </a:solidFill>
              </a:rPr>
              <a:t>The Calculator</a:t>
            </a:r>
          </a:p>
          <a:p>
            <a:pPr marL="0" indent="0" fontAlgn="auto">
              <a:spcAft>
                <a:spcPts val="0"/>
              </a:spcAft>
              <a:buNone/>
            </a:pPr>
            <a:r>
              <a:rPr lang="en-US" sz="1600" b="1" dirty="0">
                <a:hlinkClick r:id="rId5" action="ppaction://hlinksldjump"/>
              </a:rPr>
              <a:t>Exporting the data</a:t>
            </a:r>
            <a:endParaRPr lang="en-US" sz="1600" b="1" dirty="0"/>
          </a:p>
          <a:p>
            <a:r>
              <a:rPr lang="en-US" sz="1600" dirty="0">
                <a:solidFill>
                  <a:schemeClr val="tx1">
                    <a:lumMod val="50000"/>
                    <a:lumOff val="50000"/>
                  </a:schemeClr>
                </a:solidFill>
              </a:rPr>
              <a:t>Creating permanent links (DOIs)</a:t>
            </a:r>
          </a:p>
          <a:p>
            <a:r>
              <a:rPr lang="en-US" sz="1600" dirty="0">
                <a:solidFill>
                  <a:schemeClr val="tx1">
                    <a:lumMod val="50000"/>
                    <a:lumOff val="50000"/>
                  </a:schemeClr>
                </a:solidFill>
              </a:rPr>
              <a:t>Exporting data for manipulation</a:t>
            </a:r>
          </a:p>
          <a:p>
            <a:r>
              <a:rPr lang="en-US" sz="1600" dirty="0">
                <a:solidFill>
                  <a:schemeClr val="tx1">
                    <a:lumMod val="50000"/>
                    <a:lumOff val="50000"/>
                  </a:schemeClr>
                </a:solidFill>
              </a:rPr>
              <a:t>Exporting the data visualization</a:t>
            </a:r>
          </a:p>
          <a:p>
            <a:r>
              <a:rPr lang="en-US" sz="1600" dirty="0">
                <a:solidFill>
                  <a:schemeClr val="tx1">
                    <a:lumMod val="50000"/>
                    <a:lumOff val="50000"/>
                  </a:schemeClr>
                </a:solidFill>
              </a:rPr>
              <a:t>Exporting to reference managers</a:t>
            </a:r>
          </a:p>
        </p:txBody>
      </p:sp>
      <p:pic>
        <p:nvPicPr>
          <p:cNvPr id="8" name="Picture 7" descr="rocke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spTree>
    <p:extLst>
      <p:ext uri="{BB962C8B-B14F-4D97-AF65-F5344CB8AC3E}">
        <p14:creationId xmlns:p14="http://schemas.microsoft.com/office/powerpoint/2010/main" val="2905069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rmAutofit fontScale="90000"/>
          </a:bodyPr>
          <a:lstStyle/>
          <a:p>
            <a:r>
              <a:rPr lang="de-CH" sz="4000" dirty="0"/>
              <a:t>Embedding the</a:t>
            </a:r>
            <a:br>
              <a:rPr lang="de-CH" sz="4000" dirty="0"/>
            </a:br>
            <a:r>
              <a:rPr lang="de-CH" sz="4000" dirty="0"/>
              <a:t>data visualization</a:t>
            </a:r>
            <a:endParaRPr lang="en-US" sz="4000" dirty="0"/>
          </a:p>
        </p:txBody>
      </p:sp>
      <p:sp>
        <p:nvSpPr>
          <p:cNvPr id="7" name="Rounded Rectangular Callout 6"/>
          <p:cNvSpPr/>
          <p:nvPr/>
        </p:nvSpPr>
        <p:spPr>
          <a:xfrm>
            <a:off x="4077548" y="126199"/>
            <a:ext cx="2260430" cy="1181408"/>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embed the data visualization and create interactive embeds of Data Planet content, click on the </a:t>
            </a:r>
            <a:r>
              <a:rPr lang="en-GB" sz="1100" b="1" dirty="0">
                <a:solidFill>
                  <a:schemeClr val="bg1"/>
                </a:solidFill>
              </a:rPr>
              <a:t>Export</a:t>
            </a:r>
            <a:r>
              <a:rPr lang="en-GB" sz="1100" dirty="0">
                <a:solidFill>
                  <a:schemeClr val="bg1"/>
                </a:solidFill>
              </a:rPr>
              <a:t> button from the tool bar</a:t>
            </a:r>
          </a:p>
        </p:txBody>
      </p:sp>
      <p:sp>
        <p:nvSpPr>
          <p:cNvPr id="8" name="Rounded Rectangular Callout 7"/>
          <p:cNvSpPr/>
          <p:nvPr/>
        </p:nvSpPr>
        <p:spPr>
          <a:xfrm>
            <a:off x="6522290" y="121981"/>
            <a:ext cx="2512855" cy="1185626"/>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a:t>
            </a:r>
            <a:r>
              <a:rPr lang="en-GB" sz="1100" b="1" dirty="0">
                <a:solidFill>
                  <a:schemeClr val="bg1"/>
                </a:solidFill>
              </a:rPr>
              <a:t>Embed</a:t>
            </a:r>
            <a:r>
              <a:rPr lang="en-GB" sz="1100" dirty="0">
                <a:solidFill>
                  <a:schemeClr val="bg1"/>
                </a:solidFill>
              </a:rPr>
              <a:t>.</a:t>
            </a:r>
          </a:p>
          <a:p>
            <a:r>
              <a:rPr lang="en-GB" sz="1100" dirty="0">
                <a:solidFill>
                  <a:schemeClr val="bg1"/>
                </a:solidFill>
              </a:rPr>
              <a:t>Choose whether you want the data to be dynamic or static to create your embed code</a:t>
            </a:r>
          </a:p>
        </p:txBody>
      </p:sp>
      <p:pic>
        <p:nvPicPr>
          <p:cNvPr id="11" name="Picture 10">
            <a:extLst>
              <a:ext uri="{FF2B5EF4-FFF2-40B4-BE49-F238E27FC236}">
                <a16:creationId xmlns:a16="http://schemas.microsoft.com/office/drawing/2014/main" id="{8E40479C-D1EE-4422-92B2-D20DA0557066}"/>
              </a:ext>
            </a:extLst>
          </p:cNvPr>
          <p:cNvPicPr>
            <a:picLocks noChangeAspect="1"/>
          </p:cNvPicPr>
          <p:nvPr/>
        </p:nvPicPr>
        <p:blipFill>
          <a:blip r:embed="rId2"/>
          <a:stretch>
            <a:fillRect/>
          </a:stretch>
        </p:blipFill>
        <p:spPr>
          <a:xfrm>
            <a:off x="214664" y="1406463"/>
            <a:ext cx="6233549" cy="2931523"/>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5415046" y="2182151"/>
            <a:ext cx="369381" cy="356870"/>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a:extLst>
              <a:ext uri="{FF2B5EF4-FFF2-40B4-BE49-F238E27FC236}">
                <a16:creationId xmlns:a16="http://schemas.microsoft.com/office/drawing/2014/main" id="{11E6745F-E015-4CA5-805A-B8CE1365BE48}"/>
              </a:ext>
            </a:extLst>
          </p:cNvPr>
          <p:cNvPicPr>
            <a:picLocks noChangeAspect="1"/>
          </p:cNvPicPr>
          <p:nvPr/>
        </p:nvPicPr>
        <p:blipFill>
          <a:blip r:embed="rId3"/>
          <a:stretch>
            <a:fillRect/>
          </a:stretch>
        </p:blipFill>
        <p:spPr>
          <a:xfrm>
            <a:off x="6530180" y="1399690"/>
            <a:ext cx="1567922" cy="1857150"/>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82EC1A22-4F77-4F5B-988C-D8D60A5E30DA}"/>
              </a:ext>
            </a:extLst>
          </p:cNvPr>
          <p:cNvPicPr>
            <a:picLocks noChangeAspect="1"/>
          </p:cNvPicPr>
          <p:nvPr/>
        </p:nvPicPr>
        <p:blipFill>
          <a:blip r:embed="rId4"/>
          <a:stretch>
            <a:fillRect/>
          </a:stretch>
        </p:blipFill>
        <p:spPr>
          <a:xfrm>
            <a:off x="5784427" y="3355696"/>
            <a:ext cx="3272984" cy="1516613"/>
          </a:xfrm>
          <a:prstGeom prst="rect">
            <a:avLst/>
          </a:prstGeom>
        </p:spPr>
      </p:pic>
      <p:sp>
        <p:nvSpPr>
          <p:cNvPr id="13" name="Rounded Rectangular Callout 6">
            <a:extLst>
              <a:ext uri="{FF2B5EF4-FFF2-40B4-BE49-F238E27FC236}">
                <a16:creationId xmlns:a16="http://schemas.microsoft.com/office/drawing/2014/main" id="{123D64A5-B8AC-47E8-926B-0B4CEEFA6E7E}"/>
              </a:ext>
            </a:extLst>
          </p:cNvPr>
          <p:cNvSpPr/>
          <p:nvPr/>
        </p:nvSpPr>
        <p:spPr>
          <a:xfrm>
            <a:off x="74155" y="4436842"/>
            <a:ext cx="3881472" cy="627352"/>
          </a:xfrm>
          <a:prstGeom prst="wedgeRoundRectCallout">
            <a:avLst>
              <a:gd name="adj1" fmla="val -31562"/>
              <a:gd name="adj2" fmla="val 17301"/>
              <a:gd name="adj3" fmla="val 16667"/>
            </a:avLst>
          </a:prstGeom>
          <a:solidFill>
            <a:schemeClr val="accent4">
              <a:lumMod val="75000"/>
            </a:schemeClr>
          </a:solidFill>
          <a:ln w="44450">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lIns="324000" tIns="324000" rIns="324000" bIns="324000" rtlCol="0" anchor="ctr" anchorCtr="0">
            <a:noAutofit/>
          </a:bodyPr>
          <a:lstStyle/>
          <a:p>
            <a:pPr algn="ctr"/>
            <a:r>
              <a:rPr lang="en-GB" sz="1000" dirty="0">
                <a:solidFill>
                  <a:schemeClr val="bg1"/>
                </a:solidFill>
              </a:rPr>
              <a:t>TIP: The </a:t>
            </a:r>
            <a:r>
              <a:rPr lang="en-GB" sz="1000" b="1" dirty="0">
                <a:solidFill>
                  <a:schemeClr val="bg1"/>
                </a:solidFill>
              </a:rPr>
              <a:t>Embed</a:t>
            </a:r>
            <a:r>
              <a:rPr lang="en-GB" sz="1000" dirty="0">
                <a:solidFill>
                  <a:schemeClr val="bg1"/>
                </a:solidFill>
              </a:rPr>
              <a:t> feature is available for all non-rights restricted content (for any restricted content, the </a:t>
            </a:r>
            <a:r>
              <a:rPr lang="en-GB" sz="1000" b="1" dirty="0">
                <a:solidFill>
                  <a:schemeClr val="bg1"/>
                </a:solidFill>
              </a:rPr>
              <a:t>Embed</a:t>
            </a:r>
            <a:r>
              <a:rPr lang="en-GB" sz="1000" dirty="0">
                <a:solidFill>
                  <a:schemeClr val="bg1"/>
                </a:solidFill>
              </a:rPr>
              <a:t> option will not appear in the </a:t>
            </a:r>
            <a:r>
              <a:rPr lang="en-GB" sz="1000" b="1" dirty="0">
                <a:solidFill>
                  <a:schemeClr val="bg1"/>
                </a:solidFill>
              </a:rPr>
              <a:t>Export</a:t>
            </a:r>
            <a:r>
              <a:rPr lang="en-GB" sz="1000" dirty="0">
                <a:solidFill>
                  <a:schemeClr val="bg1"/>
                </a:solidFill>
              </a:rPr>
              <a:t> drop-down menu) </a:t>
            </a:r>
          </a:p>
        </p:txBody>
      </p:sp>
    </p:spTree>
    <p:extLst>
      <p:ext uri="{BB962C8B-B14F-4D97-AF65-F5344CB8AC3E}">
        <p14:creationId xmlns:p14="http://schemas.microsoft.com/office/powerpoint/2010/main" val="3780415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4368" y="271192"/>
            <a:ext cx="8229600" cy="857250"/>
          </a:xfrm>
        </p:spPr>
        <p:txBody>
          <a:bodyPr>
            <a:noAutofit/>
          </a:bodyPr>
          <a:lstStyle/>
          <a:p>
            <a:r>
              <a:rPr lang="de-CH" sz="3300" dirty="0"/>
              <a:t>Exporting to</a:t>
            </a:r>
            <a:br>
              <a:rPr lang="de-CH" sz="3300" dirty="0"/>
            </a:br>
            <a:r>
              <a:rPr lang="de-CH" sz="3300" dirty="0"/>
              <a:t>reference managers</a:t>
            </a:r>
            <a:endParaRPr lang="en-US" sz="3300" dirty="0"/>
          </a:p>
        </p:txBody>
      </p:sp>
      <p:sp>
        <p:nvSpPr>
          <p:cNvPr id="7" name="Rounded Rectangular Callout 6"/>
          <p:cNvSpPr/>
          <p:nvPr/>
        </p:nvSpPr>
        <p:spPr>
          <a:xfrm>
            <a:off x="4167150" y="126199"/>
            <a:ext cx="2219690" cy="1181408"/>
          </a:xfrm>
          <a:prstGeom prst="wedgeRoundRectCallout">
            <a:avLst>
              <a:gd name="adj1" fmla="val -44441"/>
              <a:gd name="adj2" fmla="val 19343"/>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To export the data citation into a reference manager, click on the </a:t>
            </a:r>
            <a:r>
              <a:rPr lang="en-GB" sz="1100" b="1" dirty="0">
                <a:solidFill>
                  <a:schemeClr val="bg1"/>
                </a:solidFill>
              </a:rPr>
              <a:t>quotation mark</a:t>
            </a:r>
            <a:r>
              <a:rPr lang="en-GB" sz="1100" dirty="0">
                <a:solidFill>
                  <a:schemeClr val="bg1"/>
                </a:solidFill>
              </a:rPr>
              <a:t> button from the tool bar.</a:t>
            </a:r>
          </a:p>
        </p:txBody>
      </p:sp>
      <p:sp>
        <p:nvSpPr>
          <p:cNvPr id="8" name="Rounded Rectangular Callout 7"/>
          <p:cNvSpPr/>
          <p:nvPr/>
        </p:nvSpPr>
        <p:spPr>
          <a:xfrm>
            <a:off x="6865229" y="330701"/>
            <a:ext cx="2005337" cy="738232"/>
          </a:xfrm>
          <a:prstGeom prst="wedgeRoundRectCallout">
            <a:avLst>
              <a:gd name="adj1" fmla="val -12774"/>
              <a:gd name="adj2" fmla="val 38182"/>
              <a:gd name="adj3" fmla="val 16667"/>
            </a:avLst>
          </a:prstGeom>
          <a:solidFill>
            <a:schemeClr val="tx2"/>
          </a:solidFill>
          <a:ln>
            <a:noFill/>
          </a:ln>
        </p:spPr>
        <p:txBody>
          <a:bodyPr vert="horz" lIns="320040" tIns="320040" rIns="320040" bIns="320040" rtlCol="0" anchor="ctr" anchorCtr="0">
            <a:noAutofit/>
          </a:bodyPr>
          <a:lstStyle/>
          <a:p>
            <a:r>
              <a:rPr lang="en-GB" sz="1100" dirty="0">
                <a:solidFill>
                  <a:schemeClr val="bg1"/>
                </a:solidFill>
              </a:rPr>
              <a:t>From the window, select your preferred reference manager.</a:t>
            </a:r>
          </a:p>
        </p:txBody>
      </p:sp>
      <p:pic>
        <p:nvPicPr>
          <p:cNvPr id="3" name="Picture 2">
            <a:extLst>
              <a:ext uri="{FF2B5EF4-FFF2-40B4-BE49-F238E27FC236}">
                <a16:creationId xmlns:a16="http://schemas.microsoft.com/office/drawing/2014/main" id="{0FDAD997-F0AD-48FB-A443-40E58DF013E1}"/>
              </a:ext>
            </a:extLst>
          </p:cNvPr>
          <p:cNvPicPr>
            <a:picLocks noChangeAspect="1"/>
          </p:cNvPicPr>
          <p:nvPr/>
        </p:nvPicPr>
        <p:blipFill>
          <a:blip r:embed="rId2"/>
          <a:stretch>
            <a:fillRect/>
          </a:stretch>
        </p:blipFill>
        <p:spPr>
          <a:xfrm>
            <a:off x="7129870" y="1406463"/>
            <a:ext cx="1799466" cy="2076307"/>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0D822FB6-0D18-4D8B-815C-E413D7C8EF0E}"/>
              </a:ext>
            </a:extLst>
          </p:cNvPr>
          <p:cNvPicPr>
            <a:picLocks noChangeAspect="1"/>
          </p:cNvPicPr>
          <p:nvPr/>
        </p:nvPicPr>
        <p:blipFill>
          <a:blip r:embed="rId3"/>
          <a:stretch>
            <a:fillRect/>
          </a:stretch>
        </p:blipFill>
        <p:spPr>
          <a:xfrm>
            <a:off x="214664" y="1406463"/>
            <a:ext cx="6650565" cy="3127638"/>
          </a:xfrm>
          <a:prstGeom prst="rect">
            <a:avLst/>
          </a:prstGeom>
          <a:ln>
            <a:noFill/>
          </a:ln>
          <a:effectLst>
            <a:outerShdw blurRad="292100" dist="139700" dir="2700000" algn="tl" rotWithShape="0">
              <a:srgbClr val="333333">
                <a:alpha val="65000"/>
              </a:srgbClr>
            </a:outerShdw>
          </a:effectLst>
        </p:spPr>
      </p:pic>
      <p:sp>
        <p:nvSpPr>
          <p:cNvPr id="12" name="Oval 11"/>
          <p:cNvSpPr/>
          <p:nvPr/>
        </p:nvSpPr>
        <p:spPr>
          <a:xfrm>
            <a:off x="6005759" y="2213644"/>
            <a:ext cx="516531" cy="418184"/>
          </a:xfrm>
          <a:prstGeom prst="ellipse">
            <a:avLst/>
          </a:prstGeom>
          <a:noFill/>
          <a:ln w="5715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74422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ctrTitle"/>
          </p:nvPr>
        </p:nvSpPr>
        <p:spPr/>
        <p:txBody>
          <a:bodyPr/>
          <a:lstStyle/>
          <a:p>
            <a:r>
              <a:rPr lang="en-GB" sz="4400" b="1" dirty="0"/>
              <a:t>Applying your learning</a:t>
            </a:r>
          </a:p>
        </p:txBody>
      </p:sp>
      <p:sp>
        <p:nvSpPr>
          <p:cNvPr id="11" name="Subtitle 10"/>
          <p:cNvSpPr>
            <a:spLocks noGrp="1"/>
          </p:cNvSpPr>
          <p:nvPr>
            <p:ph type="subTitle" idx="1"/>
          </p:nvPr>
        </p:nvSpPr>
        <p:spPr>
          <a:xfrm>
            <a:off x="685800" y="2323231"/>
            <a:ext cx="8401051" cy="2351313"/>
          </a:xfrm>
        </p:spPr>
        <p:txBody>
          <a:bodyPr>
            <a:noAutofit/>
          </a:bodyPr>
          <a:lstStyle/>
          <a:p>
            <a:pPr marL="342900" indent="-342900">
              <a:buFont typeface="Wingdings" panose="05000000000000000000" pitchFamily="2" charset="2"/>
              <a:buChar char="q"/>
            </a:pPr>
            <a:r>
              <a:rPr lang="en-GB" sz="2000" b="1" dirty="0"/>
              <a:t>Find data </a:t>
            </a:r>
            <a:r>
              <a:rPr lang="en-GB" sz="2000" dirty="0"/>
              <a:t>on a topic that interests you, and create a permanent link (DOI), or identify what the DOI is if one has already been created</a:t>
            </a:r>
          </a:p>
          <a:p>
            <a:pPr marL="342900" indent="-34290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Export your data </a:t>
            </a:r>
            <a:r>
              <a:rPr lang="en-GB" sz="2000" dirty="0"/>
              <a:t>for manipulation into Excel</a:t>
            </a:r>
          </a:p>
          <a:p>
            <a:pPr marL="171450" indent="-171450">
              <a:buFont typeface="Wingdings" panose="05000000000000000000" pitchFamily="2" charset="2"/>
              <a:buChar char="q"/>
            </a:pPr>
            <a:endParaRPr lang="en-GB" sz="2000" dirty="0"/>
          </a:p>
          <a:p>
            <a:pPr marL="342900" indent="-342900">
              <a:buFont typeface="Wingdings" panose="05000000000000000000" pitchFamily="2" charset="2"/>
              <a:buChar char="q"/>
            </a:pPr>
            <a:r>
              <a:rPr lang="en-GB" sz="2000" b="1" dirty="0"/>
              <a:t>Export your chart and data description </a:t>
            </a:r>
            <a:r>
              <a:rPr lang="en-GB" sz="2000" dirty="0"/>
              <a:t>into a PowerPoint file</a:t>
            </a:r>
            <a:endParaRPr lang="en-GB" sz="2000" b="1" dirty="0"/>
          </a:p>
        </p:txBody>
      </p:sp>
      <p:pic>
        <p:nvPicPr>
          <p:cNvPr id="6" name="Picture 5" descr="Icon_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2183" y="123855"/>
            <a:ext cx="1279495" cy="1279495"/>
          </a:xfrm>
          <a:prstGeom prst="rect">
            <a:avLst/>
          </a:prstGeom>
        </p:spPr>
      </p:pic>
    </p:spTree>
    <p:extLst>
      <p:ext uri="{BB962C8B-B14F-4D97-AF65-F5344CB8AC3E}">
        <p14:creationId xmlns:p14="http://schemas.microsoft.com/office/powerpoint/2010/main" val="2824531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Want to learn more?</a:t>
            </a:r>
            <a:endParaRPr lang="en-US" dirty="0"/>
          </a:p>
        </p:txBody>
      </p:sp>
      <p:sp>
        <p:nvSpPr>
          <p:cNvPr id="2" name="Content Placeholder 1"/>
          <p:cNvSpPr>
            <a:spLocks noGrp="1"/>
          </p:cNvSpPr>
          <p:nvPr>
            <p:ph idx="1"/>
          </p:nvPr>
        </p:nvSpPr>
        <p:spPr>
          <a:xfrm>
            <a:off x="457200" y="1437624"/>
            <a:ext cx="8229600" cy="3410601"/>
          </a:xfrm>
        </p:spPr>
        <p:txBody>
          <a:bodyPr>
            <a:normAutofit lnSpcReduction="10000"/>
          </a:bodyPr>
          <a:lstStyle/>
          <a:p>
            <a:r>
              <a:rPr lang="en-GB" dirty="0">
                <a:solidFill>
                  <a:schemeClr val="tx1">
                    <a:lumMod val="50000"/>
                    <a:lumOff val="50000"/>
                  </a:schemeClr>
                </a:solidFill>
              </a:rPr>
              <a:t>If you are in Europe, the Middle East, Africa, Asia, or Oceania, you can explore more of our training resources </a:t>
            </a:r>
            <a:r>
              <a:rPr lang="en-GB" b="1" u="sng" dirty="0">
                <a:hlinkClick r:id="rId2"/>
              </a:rPr>
              <a:t>here</a:t>
            </a:r>
            <a:r>
              <a:rPr lang="en-GB" dirty="0">
                <a:solidFill>
                  <a:schemeClr val="tx1">
                    <a:lumMod val="50000"/>
                    <a:lumOff val="50000"/>
                  </a:schemeClr>
                </a:solidFill>
              </a:rPr>
              <a:t>.</a:t>
            </a:r>
          </a:p>
          <a:p>
            <a:r>
              <a:rPr lang="en-GB" dirty="0">
                <a:solidFill>
                  <a:schemeClr val="tx1">
                    <a:lumMod val="50000"/>
                    <a:lumOff val="50000"/>
                  </a:schemeClr>
                </a:solidFill>
              </a:rPr>
              <a:t>If are in North America, Latin America, or the Caribbean, you can explore more of our training resources </a:t>
            </a:r>
            <a:r>
              <a:rPr lang="en-GB" b="1" u="sng" dirty="0">
                <a:hlinkClick r:id="rId3"/>
              </a:rPr>
              <a:t>here</a:t>
            </a:r>
            <a:r>
              <a:rPr lang="en-GB" dirty="0">
                <a:solidFill>
                  <a:schemeClr val="tx1">
                    <a:lumMod val="50000"/>
                    <a:lumOff val="50000"/>
                  </a:schemeClr>
                </a:solidFill>
              </a:rPr>
              <a:t>.</a:t>
            </a:r>
          </a:p>
          <a:p>
            <a:r>
              <a:rPr lang="en-GB" b="1" dirty="0">
                <a:solidFill>
                  <a:schemeClr val="tx1">
                    <a:lumMod val="50000"/>
                    <a:lumOff val="50000"/>
                  </a:schemeClr>
                </a:solidFill>
                <a:hlinkClick r:id="rId4"/>
              </a:rPr>
              <a:t>Data Planet </a:t>
            </a:r>
            <a:r>
              <a:rPr lang="en-GB" b="1" dirty="0" err="1">
                <a:solidFill>
                  <a:schemeClr val="tx1">
                    <a:lumMod val="50000"/>
                    <a:lumOff val="50000"/>
                  </a:schemeClr>
                </a:solidFill>
                <a:hlinkClick r:id="rId4"/>
              </a:rPr>
              <a:t>LibGuides</a:t>
            </a:r>
            <a:r>
              <a:rPr lang="en-GB" dirty="0">
                <a:solidFill>
                  <a:schemeClr val="tx1">
                    <a:lumMod val="50000"/>
                    <a:lumOff val="50000"/>
                  </a:schemeClr>
                </a:solidFill>
              </a:rPr>
              <a:t> provide information about getting started on the platform, hints and tips, and International Statistics by Country to help you get to data of interest.</a:t>
            </a:r>
          </a:p>
        </p:txBody>
      </p:sp>
    </p:spTree>
    <p:extLst>
      <p:ext uri="{BB962C8B-B14F-4D97-AF65-F5344CB8AC3E}">
        <p14:creationId xmlns:p14="http://schemas.microsoft.com/office/powerpoint/2010/main" val="22384287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97483" y="2026913"/>
            <a:ext cx="8240822" cy="1102519"/>
          </a:xfrm>
        </p:spPr>
        <p:txBody>
          <a:bodyPr/>
          <a:lstStyle/>
          <a:p>
            <a:r>
              <a:rPr lang="en-US" sz="4400" b="1" dirty="0"/>
              <a:t>Thank you for watching!</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8" name="Group 7"/>
          <p:cNvGrpSpPr/>
          <p:nvPr/>
        </p:nvGrpSpPr>
        <p:grpSpPr>
          <a:xfrm>
            <a:off x="207546" y="249663"/>
            <a:ext cx="4015784" cy="461665"/>
            <a:chOff x="292620" y="157316"/>
            <a:chExt cx="4015784" cy="461665"/>
          </a:xfrm>
        </p:grpSpPr>
        <p:sp>
          <p:nvSpPr>
            <p:cNvPr id="9" name="Right Arrow 8"/>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0" name="TextBox 9">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1024845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7546" y="1840100"/>
            <a:ext cx="8240822" cy="1102519"/>
          </a:xfrm>
        </p:spPr>
        <p:txBody>
          <a:bodyPr/>
          <a:lstStyle/>
          <a:p>
            <a:r>
              <a:rPr lang="en-US" b="1" dirty="0"/>
              <a:t>Introduction to the platform</a:t>
            </a:r>
          </a:p>
        </p:txBody>
      </p:sp>
      <p:sp>
        <p:nvSpPr>
          <p:cNvPr id="3" name="Subtitle 2"/>
          <p:cNvSpPr>
            <a:spLocks noGrp="1"/>
          </p:cNvSpPr>
          <p:nvPr>
            <p:ph type="subTitle" idx="1"/>
          </p:nvPr>
        </p:nvSpPr>
        <p:spPr>
          <a:xfrm>
            <a:off x="1371600" y="2802683"/>
            <a:ext cx="7772400" cy="1314450"/>
          </a:xfrm>
        </p:spPr>
        <p:txBody>
          <a:bodyPr>
            <a:normAutofit/>
          </a:bodyPr>
          <a:lstStyle/>
          <a:p>
            <a:r>
              <a:rPr lang="en-US" dirty="0"/>
              <a:t>What is it? What’s in it? Who is it for?</a:t>
            </a:r>
          </a:p>
        </p:txBody>
      </p:sp>
      <p:pic>
        <p:nvPicPr>
          <p:cNvPr id="4" name="Picture 3" descr="rock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9302687" flipH="1">
            <a:off x="6376459" y="-809752"/>
            <a:ext cx="3206974" cy="4454130"/>
          </a:xfrm>
          <a:prstGeom prst="rect">
            <a:avLst/>
          </a:prstGeom>
        </p:spPr>
      </p:pic>
      <p:grpSp>
        <p:nvGrpSpPr>
          <p:cNvPr id="11" name="Group 10"/>
          <p:cNvGrpSpPr/>
          <p:nvPr/>
        </p:nvGrpSpPr>
        <p:grpSpPr>
          <a:xfrm>
            <a:off x="207546" y="249663"/>
            <a:ext cx="4015784" cy="461665"/>
            <a:chOff x="292620" y="157316"/>
            <a:chExt cx="4015784" cy="461665"/>
          </a:xfrm>
        </p:grpSpPr>
        <p:sp>
          <p:nvSpPr>
            <p:cNvPr id="12" name="Right Arrow 11"/>
            <p:cNvSpPr/>
            <p:nvPr/>
          </p:nvSpPr>
          <p:spPr>
            <a:xfrm rot="10800000">
              <a:off x="292620" y="259938"/>
              <a:ext cx="353014" cy="256420"/>
            </a:xfrm>
            <a:prstGeom prst="rightArrow">
              <a:avLst>
                <a:gd name="adj1" fmla="val 37702"/>
                <a:gd name="adj2" fmla="val 6229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endParaRPr>
            </a:p>
          </p:txBody>
        </p:sp>
        <p:sp>
          <p:nvSpPr>
            <p:cNvPr id="13" name="TextBox 12">
              <a:hlinkClick r:id="rId3" action="ppaction://hlinksldjump"/>
            </p:cNvPr>
            <p:cNvSpPr txBox="1"/>
            <p:nvPr/>
          </p:nvSpPr>
          <p:spPr>
            <a:xfrm>
              <a:off x="682171" y="157316"/>
              <a:ext cx="3626233" cy="461665"/>
            </a:xfrm>
            <a:prstGeom prst="rect">
              <a:avLst/>
            </a:prstGeom>
            <a:noFill/>
          </p:spPr>
          <p:txBody>
            <a:bodyPr wrap="square" rtlCol="0">
              <a:spAutoFit/>
            </a:bodyPr>
            <a:lstStyle/>
            <a:p>
              <a:r>
                <a:rPr lang="en-GB" sz="2400" dirty="0">
                  <a:solidFill>
                    <a:schemeClr val="bg1"/>
                  </a:solidFill>
                </a:rPr>
                <a:t>Back to </a:t>
              </a:r>
              <a:r>
                <a:rPr lang="en-GB" sz="2400" b="1" dirty="0">
                  <a:solidFill>
                    <a:schemeClr val="bg1"/>
                  </a:solidFill>
                </a:rPr>
                <a:t>Contents</a:t>
              </a:r>
            </a:p>
          </p:txBody>
        </p:sp>
      </p:grpSp>
    </p:spTree>
    <p:extLst>
      <p:ext uri="{BB962C8B-B14F-4D97-AF65-F5344CB8AC3E}">
        <p14:creationId xmlns:p14="http://schemas.microsoft.com/office/powerpoint/2010/main" val="40469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1336" y="383459"/>
            <a:ext cx="8472948" cy="4409768"/>
          </a:xfrm>
          <a:solidFill>
            <a:srgbClr val="50B2C3"/>
          </a:solidFill>
        </p:spPr>
        <p:txBody>
          <a:bodyPr>
            <a:noAutofit/>
          </a:bodyPr>
          <a:lstStyle/>
          <a:p>
            <a:pPr>
              <a:lnSpc>
                <a:spcPct val="110000"/>
              </a:lnSpc>
              <a:spcBef>
                <a:spcPts val="600"/>
              </a:spcBef>
            </a:pPr>
            <a:r>
              <a:rPr lang="en-US" sz="2100" b="1" i="1" dirty="0">
                <a:solidFill>
                  <a:srgbClr val="FFFFFF"/>
                </a:solidFill>
              </a:rPr>
              <a:t>Data Planet</a:t>
            </a:r>
            <a:r>
              <a:rPr lang="en-US" sz="2100" dirty="0">
                <a:solidFill>
                  <a:srgbClr val="FFFFFF"/>
                </a:solidFill>
              </a:rPr>
              <a:t>, acquired by SAGE in 2018, is a statistical data repository and aggregation tool, providing access to over </a:t>
            </a:r>
            <a:r>
              <a:rPr lang="en-US" sz="2100" b="1" dirty="0">
                <a:solidFill>
                  <a:srgbClr val="FFFFFF"/>
                </a:solidFill>
              </a:rPr>
              <a:t>12.6 billion </a:t>
            </a:r>
            <a:r>
              <a:rPr lang="en-US" sz="2100" dirty="0">
                <a:solidFill>
                  <a:srgbClr val="FFFFFF"/>
                </a:solidFill>
              </a:rPr>
              <a:t>international datasets, from </a:t>
            </a:r>
            <a:r>
              <a:rPr lang="en-US" sz="2100" b="1" dirty="0">
                <a:solidFill>
                  <a:srgbClr val="FFFFFF"/>
                </a:solidFill>
              </a:rPr>
              <a:t>80</a:t>
            </a:r>
            <a:r>
              <a:rPr lang="en-US" sz="2100" dirty="0">
                <a:solidFill>
                  <a:srgbClr val="FFFFFF"/>
                </a:solidFill>
              </a:rPr>
              <a:t> global sources.</a:t>
            </a:r>
          </a:p>
          <a:p>
            <a:pPr>
              <a:lnSpc>
                <a:spcPct val="110000"/>
              </a:lnSpc>
              <a:spcBef>
                <a:spcPts val="600"/>
              </a:spcBef>
            </a:pPr>
            <a:r>
              <a:rPr lang="en-US" sz="2100" dirty="0">
                <a:solidFill>
                  <a:srgbClr val="FFFFFF"/>
                </a:solidFill>
              </a:rPr>
              <a:t>Users can browse and search </a:t>
            </a:r>
            <a:r>
              <a:rPr lang="en-US" sz="2100" dirty="0"/>
              <a:t>to obtain incredibly specific and detailed information, compare and contrast variables of interest across multiple datasets through a single point of access, and create customized views in tables, maps, rankings, and charts.</a:t>
            </a:r>
          </a:p>
          <a:p>
            <a:pPr algn="ctr"/>
            <a:endParaRPr lang="en-GB" sz="2100" dirty="0"/>
          </a:p>
          <a:p>
            <a:pPr algn="ctr"/>
            <a:r>
              <a:rPr lang="en-GB" sz="2100" dirty="0"/>
              <a:t>You can access the platform at:</a:t>
            </a:r>
          </a:p>
          <a:p>
            <a:pPr algn="ctr"/>
            <a:r>
              <a:rPr lang="en-GB" sz="2100" b="1" u="sng" dirty="0"/>
              <a:t>https://statisticaldatasets.data-planet.com</a:t>
            </a:r>
            <a:endParaRPr lang="en-GB" sz="2100" b="1" dirty="0"/>
          </a:p>
        </p:txBody>
      </p:sp>
      <p:sp>
        <p:nvSpPr>
          <p:cNvPr id="3" name="Rectangle 2">
            <a:hlinkClick r:id="rId2"/>
          </p:cNvPr>
          <p:cNvSpPr/>
          <p:nvPr/>
        </p:nvSpPr>
        <p:spPr>
          <a:xfrm>
            <a:off x="1877661" y="4153191"/>
            <a:ext cx="5458479" cy="4327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851778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The datasets are...</a:t>
            </a:r>
            <a:endParaRPr lang="en-US" dirty="0"/>
          </a:p>
        </p:txBody>
      </p:sp>
      <p:sp>
        <p:nvSpPr>
          <p:cNvPr id="5" name="Content Placeholder 4"/>
          <p:cNvSpPr>
            <a:spLocks noGrp="1"/>
          </p:cNvSpPr>
          <p:nvPr>
            <p:ph idx="1"/>
          </p:nvPr>
        </p:nvSpPr>
        <p:spPr>
          <a:xfrm>
            <a:off x="457200" y="1221600"/>
            <a:ext cx="8229600" cy="3537213"/>
          </a:xfrm>
        </p:spPr>
        <p:txBody>
          <a:bodyPr>
            <a:normAutofit/>
          </a:bodyPr>
          <a:lstStyle/>
          <a:p>
            <a:r>
              <a:rPr lang="en-US" dirty="0">
                <a:solidFill>
                  <a:schemeClr val="tx1">
                    <a:lumMod val="50000"/>
                    <a:lumOff val="50000"/>
                  </a:schemeClr>
                </a:solidFill>
              </a:rPr>
              <a:t>Sourced from authoritative, credible </a:t>
            </a:r>
            <a:r>
              <a:rPr lang="en-US" dirty="0" err="1">
                <a:solidFill>
                  <a:schemeClr val="tx1">
                    <a:lumMod val="50000"/>
                    <a:lumOff val="50000"/>
                  </a:schemeClr>
                </a:solidFill>
              </a:rPr>
              <a:t>organisations</a:t>
            </a:r>
            <a:endParaRPr lang="en-US" dirty="0">
              <a:solidFill>
                <a:schemeClr val="tx1">
                  <a:lumMod val="50000"/>
                  <a:lumOff val="50000"/>
                </a:schemeClr>
              </a:solidFill>
            </a:endParaRPr>
          </a:p>
          <a:p>
            <a:r>
              <a:rPr lang="en-US" dirty="0">
                <a:solidFill>
                  <a:schemeClr val="tx1">
                    <a:lumMod val="50000"/>
                    <a:lumOff val="50000"/>
                  </a:schemeClr>
                </a:solidFill>
              </a:rPr>
              <a:t>Current (where the source is still collecting the data)</a:t>
            </a:r>
          </a:p>
          <a:p>
            <a:r>
              <a:rPr lang="en-US" dirty="0">
                <a:solidFill>
                  <a:schemeClr val="tx1">
                    <a:lumMod val="50000"/>
                    <a:lumOff val="50000"/>
                  </a:schemeClr>
                </a:solidFill>
              </a:rPr>
              <a:t>Accessible in both table and charts formats</a:t>
            </a:r>
          </a:p>
          <a:p>
            <a:r>
              <a:rPr lang="en-US" dirty="0">
                <a:solidFill>
                  <a:schemeClr val="tx1">
                    <a:lumMod val="50000"/>
                    <a:lumOff val="50000"/>
                  </a:schemeClr>
                </a:solidFill>
              </a:rPr>
              <a:t>Documented (links back to the original data source)</a:t>
            </a:r>
          </a:p>
          <a:p>
            <a:r>
              <a:rPr lang="en-US" dirty="0">
                <a:solidFill>
                  <a:schemeClr val="tx1">
                    <a:lumMod val="50000"/>
                    <a:lumOff val="50000"/>
                  </a:schemeClr>
                </a:solidFill>
              </a:rPr>
              <a:t>Citable, with formatted exports and DOIs</a:t>
            </a:r>
          </a:p>
          <a:p>
            <a:pPr lvl="1"/>
            <a:r>
              <a:rPr lang="en-US" sz="1600" dirty="0" err="1">
                <a:solidFill>
                  <a:srgbClr val="878786"/>
                </a:solidFill>
                <a:latin typeface="HelveticaNeue-Light"/>
              </a:rPr>
              <a:t>DataCite</a:t>
            </a:r>
            <a:r>
              <a:rPr lang="en-US" sz="1600" dirty="0">
                <a:solidFill>
                  <a:srgbClr val="878786"/>
                </a:solidFill>
                <a:latin typeface="HelveticaNeue-Light"/>
              </a:rPr>
              <a:t>, APA, MLA, Chicago, RefWorks, EndNote, and Zotero</a:t>
            </a:r>
            <a:endParaRPr lang="en-US" sz="1600" dirty="0">
              <a:solidFill>
                <a:schemeClr val="tx1">
                  <a:lumMod val="50000"/>
                  <a:lumOff val="50000"/>
                </a:schemeClr>
              </a:solidFill>
            </a:endParaRPr>
          </a:p>
          <a:p>
            <a:r>
              <a:rPr lang="en-US" dirty="0">
                <a:solidFill>
                  <a:schemeClr val="tx1">
                    <a:lumMod val="50000"/>
                    <a:lumOff val="50000"/>
                  </a:schemeClr>
                </a:solidFill>
              </a:rPr>
              <a:t>Easily exportable to other software</a:t>
            </a:r>
          </a:p>
          <a:p>
            <a:pPr lvl="1"/>
            <a:r>
              <a:rPr lang="en-US" sz="1600" dirty="0">
                <a:solidFill>
                  <a:schemeClr val="tx1">
                    <a:lumMod val="50000"/>
                    <a:lumOff val="50000"/>
                  </a:schemeClr>
                </a:solidFill>
              </a:rPr>
              <a:t>Excel, SAS, SPSS, XML, CSV, PDF, PowerPoint, and SHAPE</a:t>
            </a:r>
            <a:endParaRPr lang="en-US" dirty="0"/>
          </a:p>
          <a:p>
            <a:pPr lvl="1"/>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Tree>
    <p:extLst>
      <p:ext uri="{BB962C8B-B14F-4D97-AF65-F5344CB8AC3E}">
        <p14:creationId xmlns:p14="http://schemas.microsoft.com/office/powerpoint/2010/main" val="3952273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What’s in it?</a:t>
            </a:r>
            <a:endParaRPr lang="en-US" dirty="0"/>
          </a:p>
        </p:txBody>
      </p:sp>
      <p:sp>
        <p:nvSpPr>
          <p:cNvPr id="5" name="Content Placeholder 4"/>
          <p:cNvSpPr>
            <a:spLocks noGrp="1"/>
          </p:cNvSpPr>
          <p:nvPr>
            <p:ph idx="1"/>
          </p:nvPr>
        </p:nvSpPr>
        <p:spPr>
          <a:xfrm>
            <a:off x="457200" y="1221600"/>
            <a:ext cx="8229600" cy="2006762"/>
          </a:xfrm>
        </p:spPr>
        <p:txBody>
          <a:bodyPr>
            <a:normAutofit/>
          </a:bodyPr>
          <a:lstStyle/>
          <a:p>
            <a:r>
              <a:rPr lang="en-US" sz="2600" dirty="0">
                <a:solidFill>
                  <a:schemeClr val="tx1">
                    <a:lumMod val="50000"/>
                    <a:lumOff val="50000"/>
                  </a:schemeClr>
                </a:solidFill>
              </a:rPr>
              <a:t>The content you can access through </a:t>
            </a:r>
            <a:r>
              <a:rPr lang="en-US" sz="2600" i="1" dirty="0">
                <a:solidFill>
                  <a:schemeClr val="tx1">
                    <a:lumMod val="50000"/>
                    <a:lumOff val="50000"/>
                  </a:schemeClr>
                </a:solidFill>
              </a:rPr>
              <a:t>Data Planet</a:t>
            </a:r>
            <a:r>
              <a:rPr lang="en-US" sz="2600" dirty="0">
                <a:solidFill>
                  <a:schemeClr val="tx1">
                    <a:lumMod val="50000"/>
                    <a:lumOff val="50000"/>
                  </a:schemeClr>
                </a:solidFill>
              </a:rPr>
              <a:t> will depend on the subscription at your library</a:t>
            </a:r>
          </a:p>
          <a:p>
            <a:r>
              <a:rPr lang="en-US" sz="2600" dirty="0">
                <a:solidFill>
                  <a:schemeClr val="tx1">
                    <a:lumMod val="50000"/>
                    <a:lumOff val="50000"/>
                  </a:schemeClr>
                </a:solidFill>
              </a:rPr>
              <a:t>It’s possible your library does not subscribe to all of our content</a:t>
            </a:r>
            <a:endParaRPr lang="en-US" dirty="0">
              <a:solidFill>
                <a:schemeClr val="tx1">
                  <a:lumMod val="50000"/>
                  <a:lumOff val="50000"/>
                </a:schemeClr>
              </a:solidFill>
            </a:endParaRPr>
          </a:p>
          <a:p>
            <a:pPr marL="0" indent="0">
              <a:buNone/>
            </a:pPr>
            <a:endParaRPr lang="en-US" dirty="0">
              <a:solidFill>
                <a:schemeClr val="tx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89019" y="3228361"/>
            <a:ext cx="1799998" cy="1799998"/>
          </a:xfrm>
          <a:prstGeom prst="rect">
            <a:avLst/>
          </a:prstGeom>
        </p:spPr>
      </p:pic>
      <p:sp>
        <p:nvSpPr>
          <p:cNvPr id="7" name="TextBox 6"/>
          <p:cNvSpPr txBox="1"/>
          <p:nvPr/>
        </p:nvSpPr>
        <p:spPr>
          <a:xfrm>
            <a:off x="457200" y="2987505"/>
            <a:ext cx="6498522" cy="1569660"/>
          </a:xfrm>
          <a:prstGeom prst="rect">
            <a:avLst/>
          </a:prstGeom>
          <a:noFill/>
        </p:spPr>
        <p:txBody>
          <a:bodyPr wrap="square" rtlCol="0">
            <a:spAutoFit/>
          </a:bodyPr>
          <a:lstStyle/>
          <a:p>
            <a:pPr marL="285750" indent="-285750">
              <a:buFont typeface="Arial" panose="020B0604020202020204" pitchFamily="34" charset="0"/>
              <a:buChar char="•"/>
            </a:pPr>
            <a:r>
              <a:rPr lang="en-US" sz="2600" dirty="0">
                <a:solidFill>
                  <a:schemeClr val="tx1">
                    <a:lumMod val="50000"/>
                    <a:lumOff val="50000"/>
                  </a:schemeClr>
                </a:solidFill>
              </a:rPr>
              <a:t>If you aren’t sure which content your institution subscribes to, please check with your library staff</a:t>
            </a:r>
          </a:p>
          <a:p>
            <a:endParaRPr lang="en-GB" dirty="0"/>
          </a:p>
        </p:txBody>
      </p:sp>
    </p:spTree>
    <p:extLst>
      <p:ext uri="{BB962C8B-B14F-4D97-AF65-F5344CB8AC3E}">
        <p14:creationId xmlns:p14="http://schemas.microsoft.com/office/powerpoint/2010/main" val="179642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656327" y="1715511"/>
            <a:ext cx="6298362" cy="529722"/>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622412" y="2634290"/>
            <a:ext cx="6332277" cy="529722"/>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2" name="Rectangle 21"/>
          <p:cNvSpPr/>
          <p:nvPr/>
        </p:nvSpPr>
        <p:spPr>
          <a:xfrm>
            <a:off x="1942490" y="3761031"/>
            <a:ext cx="6012199" cy="706195"/>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772024" y="567344"/>
            <a:ext cx="6182665" cy="529722"/>
          </a:xfrm>
          <a:prstGeom prst="rect">
            <a:avLst/>
          </a:prstGeom>
          <a:noFill/>
          <a:ln>
            <a:solidFill>
              <a:srgbClr val="50B2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2756" b="100000" l="2679" r="97768">
                        <a14:foregroundMark x1="11161" y1="40551" x2="19643" y2="40551"/>
                        <a14:foregroundMark x1="25446" y1="27953" x2="40179" y2="25197"/>
                        <a14:foregroundMark x1="19643" y1="14173" x2="29464" y2="3937"/>
                        <a14:foregroundMark x1="94196" y1="51969" x2="95089" y2="51575"/>
                        <a14:foregroundMark x1="92857" y1="49213" x2="95536" y2="50000"/>
                        <a14:foregroundMark x1="82589" y1="27165" x2="89286" y2="25984"/>
                        <a14:foregroundMark x1="80804" y1="20472" x2="83929" y2="21654"/>
                        <a14:foregroundMark x1="80357" y1="20472" x2="79018" y2="22441"/>
                        <a14:foregroundMark x1="79018" y1="23228" x2="79018" y2="23228"/>
                        <a14:foregroundMark x1="78125" y1="24409" x2="78125" y2="24409"/>
                        <a14:foregroundMark x1="79464" y1="27953" x2="79464" y2="27953"/>
                        <a14:foregroundMark x1="82589" y1="30315" x2="82589" y2="30315"/>
                        <a14:foregroundMark x1="87946" y1="28346" x2="87946" y2="28346"/>
                        <a14:foregroundMark x1="90625" y1="27165" x2="90625" y2="27165"/>
                        <a14:foregroundMark x1="90179" y1="24803" x2="90179" y2="24803"/>
                        <a14:foregroundMark x1="89286" y1="21654" x2="89286" y2="21654"/>
                        <a14:foregroundMark x1="86607" y1="20472" x2="86607" y2="20472"/>
                        <a14:foregroundMark x1="91071" y1="15748" x2="44643" y2="8268"/>
                        <a14:foregroundMark x1="43304" y1="13780" x2="34821" y2="13386"/>
                        <a14:foregroundMark x1="30804" y1="10236" x2="13839" y2="11417"/>
                        <a14:foregroundMark x1="21429" y1="21654" x2="32143" y2="3150"/>
                        <a14:foregroundMark x1="41071" y1="6693" x2="12946" y2="2756"/>
                        <a14:foregroundMark x1="17411" y1="33071" x2="31696" y2="38189"/>
                        <a14:foregroundMark x1="30357" y1="31496" x2="41518" y2="35039"/>
                        <a14:foregroundMark x1="66071" y1="33858" x2="77679" y2="22441"/>
                        <a14:foregroundMark x1="48214" y1="49606" x2="39732" y2="51969"/>
                        <a14:foregroundMark x1="62054" y1="50000" x2="75893" y2="43701"/>
                      </a14:backgroundRemoval>
                    </a14:imgEffect>
                  </a14:imgLayer>
                </a14:imgProps>
              </a:ext>
            </a:extLst>
          </a:blip>
          <a:stretch>
            <a:fillRect/>
          </a:stretch>
        </p:blipFill>
        <p:spPr>
          <a:xfrm>
            <a:off x="963798" y="120400"/>
            <a:ext cx="1244821" cy="1411539"/>
          </a:xfrm>
          <a:prstGeom prst="rect">
            <a:avLst/>
          </a:prstGeom>
        </p:spPr>
      </p:pic>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028" b="88889" l="5714" r="90000">
                        <a14:foregroundMark x1="48571" y1="54861" x2="82857" y2="54861"/>
                        <a14:foregroundMark x1="52143" y1="73611" x2="50714" y2="79861"/>
                        <a14:foregroundMark x1="61429" y1="78472" x2="85000" y2="76389"/>
                        <a14:foregroundMark x1="62143" y1="73611" x2="82857" y2="72917"/>
                        <a14:foregroundMark x1="90000" y1="84722" x2="89286" y2="46528"/>
                      </a14:backgroundRemoval>
                    </a14:imgEffect>
                  </a14:imgLayer>
                </a14:imgProps>
              </a:ext>
            </a:extLst>
          </a:blip>
          <a:srcRect r="4190"/>
          <a:stretch/>
        </p:blipFill>
        <p:spPr>
          <a:xfrm>
            <a:off x="1194489" y="1531939"/>
            <a:ext cx="783436" cy="841061"/>
          </a:xfrm>
          <a:prstGeom prst="rect">
            <a:avLst/>
          </a:prstGeom>
        </p:spPr>
      </p:pic>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0" b="89209" l="820" r="94262">
                        <a14:foregroundMark x1="9016" y1="8633" x2="94262" y2="77698"/>
                        <a14:foregroundMark x1="52459" y1="36691" x2="87705" y2="53957"/>
                        <a14:foregroundMark x1="78689" y1="27338" x2="21311" y2="28058"/>
                        <a14:foregroundMark x1="64754" y1="17266" x2="25410" y2="17266"/>
                        <a14:foregroundMark x1="54098" y1="9353" x2="17213" y2="9353"/>
                        <a14:foregroundMark x1="10656" y1="23022" x2="13115" y2="46043"/>
                      </a14:backgroundRemoval>
                    </a14:imgEffect>
                  </a14:imgLayer>
                </a14:imgProps>
              </a:ext>
            </a:extLst>
          </a:blip>
          <a:stretch>
            <a:fillRect/>
          </a:stretch>
        </p:blipFill>
        <p:spPr>
          <a:xfrm>
            <a:off x="1229925" y="2573709"/>
            <a:ext cx="712565" cy="811857"/>
          </a:xfrm>
          <a:prstGeom prst="rect">
            <a:avLst/>
          </a:prstGeom>
        </p:spPr>
      </p:pic>
      <p:pic>
        <p:nvPicPr>
          <p:cNvPr id="9" name="Picture 8"/>
          <p:cNvPicPr>
            <a:picLocks noChangeAspect="1"/>
          </p:cNvPicPr>
          <p:nvPr/>
        </p:nvPicPr>
        <p:blipFill>
          <a:blip r:embed="rId8">
            <a:extLst>
              <a:ext uri="{BEBA8EAE-BF5A-486C-A8C5-ECC9F3942E4B}">
                <a14:imgProps xmlns:a14="http://schemas.microsoft.com/office/drawing/2010/main">
                  <a14:imgLayer r:embed="rId9">
                    <a14:imgEffect>
                      <a14:backgroundRemoval t="2618" b="89529" l="0" r="100000">
                        <a14:foregroundMark x1="19333" y1="18848" x2="67333" y2="21990"/>
                        <a14:foregroundMark x1="11333" y1="29843" x2="90667" y2="29319"/>
                        <a14:foregroundMark x1="72667" y1="11518" x2="96000" y2="20419"/>
                        <a14:foregroundMark x1="12667" y1="43979" x2="92000" y2="57068"/>
                        <a14:foregroundMark x1="12000" y1="68586" x2="94667" y2="71204"/>
                        <a14:foregroundMark x1="6000" y1="65969" x2="28000" y2="79058"/>
                        <a14:foregroundMark x1="11333" y1="65969" x2="23333" y2="65969"/>
                        <a14:foregroundMark x1="4000" y1="7853" x2="93333" y2="7853"/>
                        <a14:foregroundMark x1="2667" y1="9424" x2="3333" y2="34031"/>
                        <a14:foregroundMark x1="5333" y1="36126" x2="96667" y2="35602"/>
                        <a14:foregroundMark x1="98000" y1="83246" x2="97333" y2="63874"/>
                        <a14:backgroundMark x1="98667" y1="72775" x2="98667" y2="72775"/>
                        <a14:backgroundMark x1="98667" y1="81675" x2="98667" y2="81675"/>
                        <a14:backgroundMark x1="98667" y1="84293" x2="99333" y2="70681"/>
                      </a14:backgroundRemoval>
                    </a14:imgEffect>
                  </a14:imgLayer>
                </a14:imgProps>
              </a:ext>
            </a:extLst>
          </a:blip>
          <a:stretch>
            <a:fillRect/>
          </a:stretch>
        </p:blipFill>
        <p:spPr>
          <a:xfrm>
            <a:off x="1158415" y="3586275"/>
            <a:ext cx="876105" cy="1115574"/>
          </a:xfrm>
          <a:prstGeom prst="rect">
            <a:avLst/>
          </a:prstGeom>
        </p:spPr>
      </p:pic>
      <p:sp>
        <p:nvSpPr>
          <p:cNvPr id="12" name="TextBox 11"/>
          <p:cNvSpPr txBox="1"/>
          <p:nvPr/>
        </p:nvSpPr>
        <p:spPr>
          <a:xfrm>
            <a:off x="1441489" y="2269245"/>
            <a:ext cx="319318" cy="369332"/>
          </a:xfrm>
          <a:prstGeom prst="rect">
            <a:avLst/>
          </a:prstGeom>
          <a:noFill/>
        </p:spPr>
        <p:txBody>
          <a:bodyPr wrap="none" rtlCol="0">
            <a:spAutoFit/>
          </a:bodyPr>
          <a:lstStyle/>
          <a:p>
            <a:r>
              <a:rPr lang="en-US" dirty="0"/>
              <a:t>+</a:t>
            </a:r>
          </a:p>
        </p:txBody>
      </p:sp>
      <p:sp>
        <p:nvSpPr>
          <p:cNvPr id="13" name="TextBox 12"/>
          <p:cNvSpPr txBox="1"/>
          <p:nvPr/>
        </p:nvSpPr>
        <p:spPr>
          <a:xfrm>
            <a:off x="1441489" y="3249241"/>
            <a:ext cx="319318" cy="369332"/>
          </a:xfrm>
          <a:prstGeom prst="rect">
            <a:avLst/>
          </a:prstGeom>
          <a:noFill/>
        </p:spPr>
        <p:txBody>
          <a:bodyPr wrap="none" rtlCol="0">
            <a:spAutoFit/>
          </a:bodyPr>
          <a:lstStyle/>
          <a:p>
            <a:r>
              <a:rPr lang="en-US" dirty="0"/>
              <a:t>=</a:t>
            </a:r>
          </a:p>
        </p:txBody>
      </p:sp>
      <p:sp>
        <p:nvSpPr>
          <p:cNvPr id="14" name="Rectangle 13"/>
          <p:cNvSpPr/>
          <p:nvPr/>
        </p:nvSpPr>
        <p:spPr>
          <a:xfrm>
            <a:off x="2327249" y="644335"/>
            <a:ext cx="6665695" cy="369332"/>
          </a:xfrm>
          <a:prstGeom prst="rect">
            <a:avLst/>
          </a:prstGeom>
        </p:spPr>
        <p:txBody>
          <a:bodyPr wrap="square">
            <a:spAutoFit/>
          </a:bodyPr>
          <a:lstStyle/>
          <a:p>
            <a:r>
              <a:rPr lang="en-US" dirty="0">
                <a:solidFill>
                  <a:schemeClr val="tx1">
                    <a:lumMod val="50000"/>
                    <a:lumOff val="50000"/>
                  </a:schemeClr>
                </a:solidFill>
              </a:rPr>
              <a:t>Datasets are ingested from many types of sources</a:t>
            </a:r>
          </a:p>
        </p:txBody>
      </p:sp>
      <p:sp>
        <p:nvSpPr>
          <p:cNvPr id="15" name="Rectangle 14"/>
          <p:cNvSpPr/>
          <p:nvPr/>
        </p:nvSpPr>
        <p:spPr>
          <a:xfrm>
            <a:off x="2260999" y="1795706"/>
            <a:ext cx="6665695" cy="369332"/>
          </a:xfrm>
          <a:prstGeom prst="rect">
            <a:avLst/>
          </a:prstGeom>
        </p:spPr>
        <p:txBody>
          <a:bodyPr wrap="square">
            <a:spAutoFit/>
          </a:bodyPr>
          <a:lstStyle/>
          <a:p>
            <a:r>
              <a:rPr lang="en-US" dirty="0">
                <a:solidFill>
                  <a:schemeClr val="tx1">
                    <a:lumMod val="50000"/>
                    <a:lumOff val="50000"/>
                  </a:schemeClr>
                </a:solidFill>
              </a:rPr>
              <a:t>Datasets are standardized into our common structure</a:t>
            </a:r>
          </a:p>
        </p:txBody>
      </p:sp>
      <p:sp>
        <p:nvSpPr>
          <p:cNvPr id="16" name="Rectangle 15"/>
          <p:cNvSpPr/>
          <p:nvPr/>
        </p:nvSpPr>
        <p:spPr>
          <a:xfrm>
            <a:off x="2260999" y="2714485"/>
            <a:ext cx="6665695" cy="369332"/>
          </a:xfrm>
          <a:prstGeom prst="rect">
            <a:avLst/>
          </a:prstGeom>
        </p:spPr>
        <p:txBody>
          <a:bodyPr wrap="square">
            <a:spAutoFit/>
          </a:bodyPr>
          <a:lstStyle/>
          <a:p>
            <a:r>
              <a:rPr lang="en-US" dirty="0">
                <a:solidFill>
                  <a:schemeClr val="tx1">
                    <a:lumMod val="50000"/>
                    <a:lumOff val="50000"/>
                  </a:schemeClr>
                </a:solidFill>
              </a:rPr>
              <a:t>Datasets are editorialized with </a:t>
            </a:r>
            <a:r>
              <a:rPr lang="en-US" b="1" dirty="0">
                <a:solidFill>
                  <a:schemeClr val="tx1">
                    <a:lumMod val="50000"/>
                    <a:lumOff val="50000"/>
                  </a:schemeClr>
                </a:solidFill>
              </a:rPr>
              <a:t>37 </a:t>
            </a:r>
            <a:r>
              <a:rPr lang="en-US" dirty="0">
                <a:solidFill>
                  <a:schemeClr val="tx1">
                    <a:lumMod val="50000"/>
                    <a:lumOff val="50000"/>
                  </a:schemeClr>
                </a:solidFill>
              </a:rPr>
              <a:t>fields of metadata</a:t>
            </a:r>
          </a:p>
        </p:txBody>
      </p:sp>
      <p:sp>
        <p:nvSpPr>
          <p:cNvPr id="17" name="Rectangle 16"/>
          <p:cNvSpPr/>
          <p:nvPr/>
        </p:nvSpPr>
        <p:spPr>
          <a:xfrm>
            <a:off x="2260999" y="3787852"/>
            <a:ext cx="5318533" cy="646331"/>
          </a:xfrm>
          <a:prstGeom prst="rect">
            <a:avLst/>
          </a:prstGeom>
        </p:spPr>
        <p:txBody>
          <a:bodyPr wrap="square">
            <a:spAutoFit/>
          </a:bodyPr>
          <a:lstStyle/>
          <a:p>
            <a:r>
              <a:rPr lang="en-US" dirty="0">
                <a:solidFill>
                  <a:schemeClr val="tx1">
                    <a:lumMod val="50000"/>
                    <a:lumOff val="50000"/>
                  </a:schemeClr>
                </a:solidFill>
              </a:rPr>
              <a:t>The result is </a:t>
            </a:r>
            <a:r>
              <a:rPr lang="en-US" b="1" dirty="0">
                <a:solidFill>
                  <a:schemeClr val="tx1">
                    <a:lumMod val="50000"/>
                    <a:lumOff val="50000"/>
                  </a:schemeClr>
                </a:solidFill>
              </a:rPr>
              <a:t>over 12.6 billion datasets </a:t>
            </a:r>
            <a:r>
              <a:rPr lang="en-US" dirty="0">
                <a:solidFill>
                  <a:schemeClr val="tx1">
                    <a:lumMod val="50000"/>
                    <a:lumOff val="50000"/>
                  </a:schemeClr>
                </a:solidFill>
              </a:rPr>
              <a:t>that can be viewed as…</a:t>
            </a:r>
          </a:p>
        </p:txBody>
      </p:sp>
    </p:spTree>
    <p:extLst>
      <p:ext uri="{BB962C8B-B14F-4D97-AF65-F5344CB8AC3E}">
        <p14:creationId xmlns:p14="http://schemas.microsoft.com/office/powerpoint/2010/main" val="666808747"/>
      </p:ext>
    </p:extLst>
  </p:cSld>
  <p:clrMapOvr>
    <a:masterClrMapping/>
  </p:clrMapOvr>
</p:sld>
</file>

<file path=ppt/theme/theme1.xml><?xml version="1.0" encoding="utf-8"?>
<a:theme xmlns:a="http://schemas.openxmlformats.org/drawingml/2006/main" name="New Master Slides widescreen">
  <a:themeElements>
    <a:clrScheme name="Training Services">
      <a:dk1>
        <a:srgbClr val="000000"/>
      </a:dk1>
      <a:lt1>
        <a:sysClr val="window" lastClr="FFFFFF"/>
      </a:lt1>
      <a:dk2>
        <a:srgbClr val="50B2C3"/>
      </a:dk2>
      <a:lt2>
        <a:srgbClr val="FFFFFF"/>
      </a:lt2>
      <a:accent1>
        <a:srgbClr val="3B89B8"/>
      </a:accent1>
      <a:accent2>
        <a:srgbClr val="003399"/>
      </a:accent2>
      <a:accent3>
        <a:srgbClr val="6C2480"/>
      </a:accent3>
      <a:accent4>
        <a:srgbClr val="EE648B"/>
      </a:accent4>
      <a:accent5>
        <a:srgbClr val="FFEB9C"/>
      </a:accent5>
      <a:accent6>
        <a:srgbClr val="53BCFF"/>
      </a:accent6>
      <a:hlink>
        <a:srgbClr val="50B2C3"/>
      </a:hlink>
      <a:folHlink>
        <a:srgbClr val="50B2C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11564</TotalTime>
  <Words>2322</Words>
  <Application>Microsoft Office PowerPoint</Application>
  <PresentationFormat>On-screen Show (16:9)</PresentationFormat>
  <Paragraphs>229</Paragraphs>
  <Slides>44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44</vt:i4>
      </vt:variant>
    </vt:vector>
  </HeadingPairs>
  <TitlesOfParts>
    <vt:vector size="49" baseType="lpstr">
      <vt:lpstr>Arial</vt:lpstr>
      <vt:lpstr>Calibri</vt:lpstr>
      <vt:lpstr>HelveticaNeue-Light</vt:lpstr>
      <vt:lpstr>Wingdings</vt:lpstr>
      <vt:lpstr>New Master Slides widescreen</vt:lpstr>
      <vt:lpstr>PowerPoint Presentation</vt:lpstr>
      <vt:lpstr>PowerPoint Presentation</vt:lpstr>
      <vt:lpstr>Using this presentation</vt:lpstr>
      <vt:lpstr>PowerPoint Presentation</vt:lpstr>
      <vt:lpstr>Introduction to the platform</vt:lpstr>
      <vt:lpstr>PowerPoint Presentation</vt:lpstr>
      <vt:lpstr>The datasets are...</vt:lpstr>
      <vt:lpstr>What’s in it?</vt:lpstr>
      <vt:lpstr>PowerPoint Presentation</vt:lpstr>
      <vt:lpstr>PowerPoint Presentation</vt:lpstr>
      <vt:lpstr>Data Planet subject coverage</vt:lpstr>
      <vt:lpstr>Data Planet content</vt:lpstr>
      <vt:lpstr>Who is it for?</vt:lpstr>
      <vt:lpstr>Finding and selecting data</vt:lpstr>
      <vt:lpstr>The Data Planet homepage https://statisticaldatasets.data-planet.com</vt:lpstr>
      <vt:lpstr>Data Planet homepage overview</vt:lpstr>
      <vt:lpstr>Browsing datasets</vt:lpstr>
      <vt:lpstr>Selecting data</vt:lpstr>
      <vt:lpstr>Multi-selecting and overlaying data</vt:lpstr>
      <vt:lpstr>Accessing the descriptive information</vt:lpstr>
      <vt:lpstr>Using the Quick Search</vt:lpstr>
      <vt:lpstr>Using the Quick Search</vt:lpstr>
      <vt:lpstr>Using the Advanced search</vt:lpstr>
      <vt:lpstr>Using the US State and International Statistical Overviews</vt:lpstr>
      <vt:lpstr>Applying your learning</vt:lpstr>
      <vt:lpstr>Manipulating the data</vt:lpstr>
      <vt:lpstr>Chart options</vt:lpstr>
      <vt:lpstr>Chart options</vt:lpstr>
      <vt:lpstr>Trend chart</vt:lpstr>
      <vt:lpstr>Map</vt:lpstr>
      <vt:lpstr>Pie chart</vt:lpstr>
      <vt:lpstr>Rank chart</vt:lpstr>
      <vt:lpstr>Displaying data values</vt:lpstr>
      <vt:lpstr>The Calculator</vt:lpstr>
      <vt:lpstr>Applying your learning</vt:lpstr>
      <vt:lpstr>Exporting the data</vt:lpstr>
      <vt:lpstr>Digital Object Identifiers (DOIs)</vt:lpstr>
      <vt:lpstr>Exporting data for manipulation</vt:lpstr>
      <vt:lpstr>Exporting the data visualization</vt:lpstr>
      <vt:lpstr>Embedding the data visualization</vt:lpstr>
      <vt:lpstr>Exporting to reference managers</vt:lpstr>
      <vt:lpstr>Applying your learning</vt:lpstr>
      <vt:lpstr>Want to learn more?</vt:lpstr>
      <vt:lpstr>Thank you for watching!</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Chloe Turner</cp:lastModifiedBy>
  <cp:revision>902</cp:revision>
  <cp:lastPrinted>2018-05-31T15:05:42Z</cp:lastPrinted>
  <dcterms:created xsi:type="dcterms:W3CDTF">2012-11-12T22:03:53Z</dcterms:created>
  <dcterms:modified xsi:type="dcterms:W3CDTF">2020-01-30T15:29:41Z</dcterms:modified>
</cp:coreProperties>
</file>