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6" r:id="rId1"/>
  </p:sldMasterIdLst>
  <p:notesMasterIdLst>
    <p:notesMasterId r:id="rId44"/>
  </p:notesMasterIdLst>
  <p:handoutMasterIdLst>
    <p:handoutMasterId r:id="rId45"/>
  </p:handoutMasterIdLst>
  <p:sldIdLst>
    <p:sldId id="449" r:id="rId2"/>
    <p:sldId id="516" r:id="rId3"/>
    <p:sldId id="543" r:id="rId4"/>
    <p:sldId id="514" r:id="rId5"/>
    <p:sldId id="466" r:id="rId6"/>
    <p:sldId id="521" r:id="rId7"/>
    <p:sldId id="522" r:id="rId8"/>
    <p:sldId id="542" r:id="rId9"/>
    <p:sldId id="561" r:id="rId10"/>
    <p:sldId id="518" r:id="rId11"/>
    <p:sldId id="523" r:id="rId12"/>
    <p:sldId id="524" r:id="rId13"/>
    <p:sldId id="525" r:id="rId14"/>
    <p:sldId id="484" r:id="rId15"/>
    <p:sldId id="485" r:id="rId16"/>
    <p:sldId id="535" r:id="rId17"/>
    <p:sldId id="567" r:id="rId18"/>
    <p:sldId id="568" r:id="rId19"/>
    <p:sldId id="539" r:id="rId20"/>
    <p:sldId id="570" r:id="rId21"/>
    <p:sldId id="569" r:id="rId22"/>
    <p:sldId id="571" r:id="rId23"/>
    <p:sldId id="488" r:id="rId24"/>
    <p:sldId id="552" r:id="rId25"/>
    <p:sldId id="531" r:id="rId26"/>
    <p:sldId id="572" r:id="rId27"/>
    <p:sldId id="573" r:id="rId28"/>
    <p:sldId id="574" r:id="rId29"/>
    <p:sldId id="575" r:id="rId30"/>
    <p:sldId id="576" r:id="rId31"/>
    <p:sldId id="554" r:id="rId32"/>
    <p:sldId id="499" r:id="rId33"/>
    <p:sldId id="538" r:id="rId34"/>
    <p:sldId id="577" r:id="rId35"/>
    <p:sldId id="503" r:id="rId36"/>
    <p:sldId id="540" r:id="rId37"/>
    <p:sldId id="578" r:id="rId38"/>
    <p:sldId id="532" r:id="rId39"/>
    <p:sldId id="541" r:id="rId40"/>
    <p:sldId id="558" r:id="rId41"/>
    <p:sldId id="579" r:id="rId42"/>
    <p:sldId id="510" r:id="rId43"/>
  </p:sldIdLst>
  <p:sldSz cx="9144000" cy="5143500" type="screen16x9"/>
  <p:notesSz cx="6889750" cy="10021888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loe Turner" initials="CT" lastIdx="5" clrIdx="0">
    <p:extLst>
      <p:ext uri="{19B8F6BF-5375-455C-9EA6-DF929625EA0E}">
        <p15:presenceInfo xmlns:p15="http://schemas.microsoft.com/office/powerpoint/2012/main" userId="S-1-5-21-602089608-2055347256-1435325219-6467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B2C3"/>
    <a:srgbClr val="F0536B"/>
    <a:srgbClr val="44FFFF"/>
    <a:srgbClr val="000000"/>
    <a:srgbClr val="65B65A"/>
    <a:srgbClr val="5A2359"/>
    <a:srgbClr val="F0536A"/>
    <a:srgbClr val="F2F2F2"/>
    <a:srgbClr val="E10598"/>
    <a:srgbClr val="708D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28" autoAdjust="0"/>
    <p:restoredTop sz="99631" autoAdjust="0"/>
  </p:normalViewPr>
  <p:slideViewPr>
    <p:cSldViewPr snapToGrid="0" snapToObjects="1">
      <p:cViewPr varScale="1">
        <p:scale>
          <a:sx n="106" d="100"/>
          <a:sy n="106" d="100"/>
        </p:scale>
        <p:origin x="62" y="8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3990"/>
    </p:cViewPr>
  </p:outlineViewPr>
  <p:notesTextViewPr>
    <p:cViewPr>
      <p:scale>
        <a:sx n="3" d="2"/>
        <a:sy n="3" d="2"/>
      </p:scale>
      <p:origin x="0" y="0"/>
    </p:cViewPr>
  </p:notesTextViewPr>
  <p:gridSpacing cx="72237" cy="72237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6309" cy="501656"/>
          </a:xfrm>
          <a:prstGeom prst="rect">
            <a:avLst/>
          </a:prstGeom>
        </p:spPr>
        <p:txBody>
          <a:bodyPr vert="horz" lIns="92464" tIns="46232" rIns="92464" bIns="46232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01832" y="0"/>
            <a:ext cx="2986309" cy="501656"/>
          </a:xfrm>
          <a:prstGeom prst="rect">
            <a:avLst/>
          </a:prstGeom>
        </p:spPr>
        <p:txBody>
          <a:bodyPr vert="horz" lIns="92464" tIns="46232" rIns="92464" bIns="46232" rtlCol="0"/>
          <a:lstStyle>
            <a:lvl1pPr algn="r">
              <a:defRPr sz="1200" smtClean="0"/>
            </a:lvl1pPr>
          </a:lstStyle>
          <a:p>
            <a:pPr>
              <a:defRPr/>
            </a:pPr>
            <a:fld id="{B1D2B90C-776D-469A-A8A2-18DE75BD3603}" type="datetimeFigureOut">
              <a:rPr lang="en-GB"/>
              <a:pPr>
                <a:defRPr/>
              </a:pPr>
              <a:t>18/01/2021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518630"/>
            <a:ext cx="2986309" cy="501655"/>
          </a:xfrm>
          <a:prstGeom prst="rect">
            <a:avLst/>
          </a:prstGeom>
        </p:spPr>
        <p:txBody>
          <a:bodyPr vert="horz" lIns="92464" tIns="46232" rIns="92464" bIns="46232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01832" y="9518630"/>
            <a:ext cx="2986309" cy="501655"/>
          </a:xfrm>
          <a:prstGeom prst="rect">
            <a:avLst/>
          </a:prstGeom>
        </p:spPr>
        <p:txBody>
          <a:bodyPr vert="horz" lIns="92464" tIns="46232" rIns="92464" bIns="46232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1D645871-7ABB-47CC-AF40-5207FD0B05A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24533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6309" cy="501656"/>
          </a:xfrm>
          <a:prstGeom prst="rect">
            <a:avLst/>
          </a:prstGeom>
        </p:spPr>
        <p:txBody>
          <a:bodyPr vert="horz" lIns="92464" tIns="46232" rIns="92464" bIns="46232" rtlCol="0"/>
          <a:lstStyle>
            <a:lvl1pPr algn="l">
              <a:defRPr sz="1200">
                <a:ea typeface="ＭＳ Ｐゴシック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1832" y="0"/>
            <a:ext cx="2986309" cy="501656"/>
          </a:xfrm>
          <a:prstGeom prst="rect">
            <a:avLst/>
          </a:prstGeom>
        </p:spPr>
        <p:txBody>
          <a:bodyPr vert="horz" lIns="92464" tIns="46232" rIns="92464" bIns="46232" rtlCol="0"/>
          <a:lstStyle>
            <a:lvl1pPr algn="r">
              <a:defRPr sz="1200">
                <a:ea typeface="ＭＳ Ｐゴシック" charset="-128"/>
              </a:defRPr>
            </a:lvl1pPr>
          </a:lstStyle>
          <a:p>
            <a:pPr>
              <a:defRPr/>
            </a:pPr>
            <a:fld id="{36308773-B399-475F-B46D-C9B103CD1E7E}" type="datetimeFigureOut">
              <a:rPr lang="en-GB"/>
              <a:pPr>
                <a:defRPr/>
              </a:pPr>
              <a:t>18/01/2021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80200" cy="37592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64" tIns="46232" rIns="92464" bIns="46232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654" y="4760118"/>
            <a:ext cx="5512444" cy="4510090"/>
          </a:xfrm>
          <a:prstGeom prst="rect">
            <a:avLst/>
          </a:prstGeom>
        </p:spPr>
        <p:txBody>
          <a:bodyPr vert="horz" lIns="92464" tIns="46232" rIns="92464" bIns="46232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8630"/>
            <a:ext cx="2986309" cy="501655"/>
          </a:xfrm>
          <a:prstGeom prst="rect">
            <a:avLst/>
          </a:prstGeom>
        </p:spPr>
        <p:txBody>
          <a:bodyPr vert="horz" lIns="92464" tIns="46232" rIns="92464" bIns="46232" rtlCol="0" anchor="b"/>
          <a:lstStyle>
            <a:lvl1pPr algn="l">
              <a:defRPr sz="1200">
                <a:ea typeface="ＭＳ Ｐゴシック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1832" y="9518630"/>
            <a:ext cx="2986309" cy="501655"/>
          </a:xfrm>
          <a:prstGeom prst="rect">
            <a:avLst/>
          </a:prstGeom>
        </p:spPr>
        <p:txBody>
          <a:bodyPr vert="horz" lIns="92464" tIns="46232" rIns="92464" bIns="46232" rtlCol="0" anchor="b"/>
          <a:lstStyle>
            <a:lvl1pPr algn="r">
              <a:defRPr sz="1200">
                <a:ea typeface="ＭＳ Ｐゴシック" charset="-128"/>
              </a:defRPr>
            </a:lvl1pPr>
          </a:lstStyle>
          <a:p>
            <a:pPr>
              <a:defRPr/>
            </a:pPr>
            <a:fld id="{04915706-070A-4707-AA18-DDF1820200B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03311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915706-070A-4707-AA18-DDF1820200B2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8370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rt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60363" y="787401"/>
            <a:ext cx="8518596" cy="3521038"/>
          </a:xfrm>
        </p:spPr>
        <p:txBody>
          <a:bodyPr>
            <a:normAutofit/>
          </a:bodyPr>
          <a:lstStyle>
            <a:lvl1pPr marL="0" indent="0" algn="r">
              <a:buNone/>
              <a:defRPr sz="50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3" descr="M:\TEMPLATES\SLIDE SHOWS\POWERPOINT TEMPLATE\2017\SAGE Publishing Logo_white_300ppi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9441" y="4405879"/>
            <a:ext cx="1501422" cy="566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749" y="116333"/>
            <a:ext cx="1799998" cy="1799998"/>
          </a:xfrm>
          <a:prstGeom prst="rect">
            <a:avLst/>
          </a:prstGeom>
        </p:spPr>
      </p:pic>
      <p:pic>
        <p:nvPicPr>
          <p:cNvPr id="4" name="Picture 20" descr="M:\TEMPLATES\SLIDE SHOWS\New Powerpoint Master Slides\Logos\Logos RGB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20" y="391320"/>
            <a:ext cx="3870555" cy="58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564626"/>
            <a:ext cx="8229600" cy="286231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7499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3" descr="M:\TEMPLATES\SLIDE SHOWS\New Powerpoint Master Slides\Logos\Logos RGB4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895" y="413915"/>
            <a:ext cx="6465971" cy="506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749" y="116333"/>
            <a:ext cx="1799998" cy="1799998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564626"/>
            <a:ext cx="8229600" cy="286231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7499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&amp;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410820" y="397593"/>
            <a:ext cx="5674209" cy="982111"/>
            <a:chOff x="410820" y="397593"/>
            <a:chExt cx="5674209" cy="982111"/>
          </a:xfrm>
        </p:grpSpPr>
        <p:pic>
          <p:nvPicPr>
            <p:cNvPr id="3" name="Picture 2" descr="SAGE Business &amp; Management Logo_r236 g102 b8_300ppi.png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5849"/>
            <a:stretch/>
          </p:blipFill>
          <p:spPr>
            <a:xfrm>
              <a:off x="410820" y="397593"/>
              <a:ext cx="4586257" cy="575621"/>
            </a:xfrm>
            <a:prstGeom prst="rect">
              <a:avLst/>
            </a:prstGeom>
          </p:spPr>
        </p:pic>
        <p:pic>
          <p:nvPicPr>
            <p:cNvPr id="5" name="Picture 4" descr="SAGE Business &amp; Management Logo_r236 g102 b8_300ppi.png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150"/>
            <a:stretch/>
          </p:blipFill>
          <p:spPr>
            <a:xfrm>
              <a:off x="2201801" y="804083"/>
              <a:ext cx="3883228" cy="575621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749" y="116333"/>
            <a:ext cx="1799998" cy="1799998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564626"/>
            <a:ext cx="8229600" cy="286231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3829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749" y="116333"/>
            <a:ext cx="1799998" cy="1799998"/>
          </a:xfrm>
          <a:prstGeom prst="rect">
            <a:avLst/>
          </a:prstGeom>
        </p:spPr>
      </p:pic>
      <p:pic>
        <p:nvPicPr>
          <p:cNvPr id="3" name="Picture 27" descr="M:\TEMPLATES\SLIDE SHOWS\New Powerpoint Master Slides\Logos\Logos RGB8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76" y="387272"/>
            <a:ext cx="3276000" cy="533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564626"/>
            <a:ext cx="8229600" cy="286231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7499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749" y="116333"/>
            <a:ext cx="1799998" cy="1799998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564626"/>
            <a:ext cx="8229600" cy="286231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7" name="Picture 31" descr="M:\TEMPLATES\SLIDE SHOWS\New Powerpoint Master Slides\Logos\Logos RGB1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7" y="370407"/>
            <a:ext cx="4840313" cy="620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87499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2" descr="M:\TEMPLATES\SLIDE SHOWS\New Powerpoint Master Slides\Logos\Logos RGB3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1" y="407435"/>
            <a:ext cx="4232274" cy="517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749" y="116333"/>
            <a:ext cx="1799998" cy="1799998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564626"/>
            <a:ext cx="8229600" cy="286231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749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Subtitle-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73950"/>
            <a:ext cx="7772400" cy="1102519"/>
          </a:xfrm>
        </p:spPr>
        <p:txBody>
          <a:bodyPr>
            <a:noAutofit/>
          </a:bodyPr>
          <a:lstStyle>
            <a:lvl1pPr algn="l">
              <a:defRPr sz="6000" b="1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100282"/>
            <a:ext cx="7772400" cy="519094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0"/>
          </p:nvPr>
        </p:nvSpPr>
        <p:spPr>
          <a:xfrm>
            <a:off x="685800" y="2952750"/>
            <a:ext cx="7772400" cy="581025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3737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21600"/>
            <a:ext cx="7772400" cy="1102519"/>
          </a:xfrm>
        </p:spPr>
        <p:txBody>
          <a:bodyPr>
            <a:noAutofit/>
          </a:bodyPr>
          <a:lstStyle>
            <a:lvl1pPr algn="l">
              <a:defRPr sz="48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538431"/>
            <a:ext cx="7772400" cy="1314450"/>
          </a:xfrm>
        </p:spPr>
        <p:txBody>
          <a:bodyPr>
            <a:normAutofit/>
          </a:bodyPr>
          <a:lstStyle>
            <a:lvl1pPr marL="0" indent="0" algn="l">
              <a:buNone/>
              <a:defRPr sz="34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21600"/>
            <a:ext cx="7772400" cy="1102519"/>
          </a:xfrm>
        </p:spPr>
        <p:txBody>
          <a:bodyPr>
            <a:no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644279"/>
            <a:ext cx="7772400" cy="1314450"/>
          </a:xfrm>
        </p:spPr>
        <p:txBody>
          <a:bodyPr>
            <a:normAutofit/>
          </a:bodyPr>
          <a:lstStyle>
            <a:lvl1pPr marL="0" indent="0" algn="l">
              <a:buNone/>
              <a:defRPr sz="3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5984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4350"/>
            <a:ext cx="8229600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37624"/>
            <a:ext cx="8229600" cy="286231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ech bubbl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4350"/>
            <a:ext cx="8229600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437624"/>
            <a:ext cx="4647235" cy="286231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5991225" y="1437624"/>
            <a:ext cx="2695574" cy="1400826"/>
          </a:xfrm>
          <a:prstGeom prst="wedgeRoundRectCallout">
            <a:avLst>
              <a:gd name="adj1" fmla="val 8962"/>
              <a:gd name="adj2" fmla="val 85240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lIns="320040" tIns="320040" rIns="320040" bIns="320040" anchor="ctr" anchorCtr="0">
            <a:noAutofit/>
          </a:bodyPr>
          <a:lstStyle>
            <a:lvl1pPr marL="0" indent="0">
              <a:buFontTx/>
              <a:buNone/>
              <a:defRPr sz="2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ech bubbl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4350"/>
            <a:ext cx="8229600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9566" y="1437624"/>
            <a:ext cx="4647235" cy="286231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457200" y="1435701"/>
            <a:ext cx="2695574" cy="1400826"/>
          </a:xfrm>
          <a:prstGeom prst="wedgeRoundRectCallout">
            <a:avLst>
              <a:gd name="adj1" fmla="val -7999"/>
              <a:gd name="adj2" fmla="val 77761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lIns="320040" tIns="320040" rIns="320040" bIns="320040" anchor="ctr" anchorCtr="0">
            <a:noAutofit/>
          </a:bodyPr>
          <a:lstStyle>
            <a:lvl1pPr marL="0" indent="0">
              <a:buFontTx/>
              <a:buNone/>
              <a:defRPr sz="2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881548" y="676275"/>
            <a:ext cx="7380907" cy="3257550"/>
          </a:xfrm>
          <a:prstGeom prst="roundRect">
            <a:avLst>
              <a:gd name="adj" fmla="val 9731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 wrap="square" lIns="365760" tIns="274320" rIns="365760" bIns="274320">
            <a:normAutofit/>
          </a:bodyPr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4350"/>
            <a:ext cx="8229600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4" name="Chart Placeholder 12"/>
          <p:cNvSpPr>
            <a:spLocks noGrp="1"/>
          </p:cNvSpPr>
          <p:nvPr>
            <p:ph type="chart" sz="quarter" idx="10"/>
          </p:nvPr>
        </p:nvSpPr>
        <p:spPr>
          <a:xfrm>
            <a:off x="468313" y="1437085"/>
            <a:ext cx="8218487" cy="28622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icon to add chart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099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78" r:id="rId2"/>
    <p:sldLayoutId id="2147483657" r:id="rId3"/>
    <p:sldLayoutId id="2147483680" r:id="rId4"/>
    <p:sldLayoutId id="2147483658" r:id="rId5"/>
    <p:sldLayoutId id="2147483673" r:id="rId6"/>
    <p:sldLayoutId id="2147483674" r:id="rId7"/>
    <p:sldLayoutId id="2147483670" r:id="rId8"/>
    <p:sldLayoutId id="2147483675" r:id="rId9"/>
    <p:sldLayoutId id="2147483671" r:id="rId10"/>
    <p:sldLayoutId id="2147483682" r:id="rId11"/>
    <p:sldLayoutId id="2147483684" r:id="rId12"/>
    <p:sldLayoutId id="2147483681" r:id="rId13"/>
    <p:sldLayoutId id="2147483685" r:id="rId14"/>
    <p:sldLayoutId id="2147483687" r:id="rId15"/>
    <p:sldLayoutId id="2147483683" r:id="rId16"/>
  </p:sldLayoutIdLst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2">
              <a:lumMod val="75000"/>
            </a:schemeClr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2">
              <a:lumMod val="75000"/>
            </a:schemeClr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2">
              <a:lumMod val="75000"/>
            </a:schemeClr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2">
              <a:lumMod val="75000"/>
            </a:schemeClr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2">
              <a:lumMod val="75000"/>
            </a:schemeClr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sk.sagepub.com/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sk.sagepub.com/video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journals.sagepub.com/" TargetMode="Externa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sk.sagepub.com/video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4" Type="http://schemas.openxmlformats.org/officeDocument/2006/relationships/slide" Target="slide3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" Target="slide3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" Target="slide38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slide" Target="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slide" Target="slide32.xml"/><Relationship Id="rId4" Type="http://schemas.openxmlformats.org/officeDocument/2006/relationships/slide" Target="slide2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https://uk.sagepub.com/en-gb/eur/training-resource-centre" TargetMode="Externa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hyperlink" Target="https://uk.sagepub.com/en-gb/eur/sage-white-papers" TargetMode="Externa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://sk.sagepub.com/video" TargetMode="Externa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500131" y="787400"/>
            <a:ext cx="6378827" cy="4005263"/>
          </a:xfrm>
        </p:spPr>
        <p:txBody>
          <a:bodyPr>
            <a:normAutofit/>
          </a:bodyPr>
          <a:lstStyle/>
          <a:p>
            <a:pPr>
              <a:lnSpc>
                <a:spcPts val="6400"/>
              </a:lnSpc>
            </a:pPr>
            <a:r>
              <a:rPr lang="en-GB" sz="6000" dirty="0"/>
              <a:t>let your training</a:t>
            </a:r>
            <a:br>
              <a:rPr lang="en-GB" sz="6000" dirty="0"/>
            </a:br>
            <a:r>
              <a:rPr lang="en-GB" sz="6000" dirty="0"/>
              <a:t>journey begin</a:t>
            </a:r>
          </a:p>
        </p:txBody>
      </p:sp>
      <p:pic>
        <p:nvPicPr>
          <p:cNvPr id="3" name="Picture 2" descr="rock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3861">
            <a:off x="-710889" y="1167526"/>
            <a:ext cx="3874497" cy="538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862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evron 2"/>
          <p:cNvSpPr/>
          <p:nvPr/>
        </p:nvSpPr>
        <p:spPr>
          <a:xfrm>
            <a:off x="445213" y="455883"/>
            <a:ext cx="597312" cy="588255"/>
          </a:xfrm>
          <a:prstGeom prst="chevron">
            <a:avLst/>
          </a:prstGeom>
          <a:solidFill>
            <a:srgbClr val="50B2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0536A"/>
              </a:solidFill>
            </a:endParaRPr>
          </a:p>
        </p:txBody>
      </p:sp>
      <p:sp>
        <p:nvSpPr>
          <p:cNvPr id="15" name="Chevron 14"/>
          <p:cNvSpPr/>
          <p:nvPr/>
        </p:nvSpPr>
        <p:spPr>
          <a:xfrm>
            <a:off x="410706" y="1395240"/>
            <a:ext cx="597312" cy="588255"/>
          </a:xfrm>
          <a:prstGeom prst="chevron">
            <a:avLst/>
          </a:prstGeom>
          <a:solidFill>
            <a:srgbClr val="50B2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0536A"/>
              </a:solidFill>
            </a:endParaRPr>
          </a:p>
        </p:txBody>
      </p:sp>
      <p:sp>
        <p:nvSpPr>
          <p:cNvPr id="17" name="Chevron 16"/>
          <p:cNvSpPr/>
          <p:nvPr/>
        </p:nvSpPr>
        <p:spPr>
          <a:xfrm>
            <a:off x="409508" y="2330088"/>
            <a:ext cx="597312" cy="588255"/>
          </a:xfrm>
          <a:prstGeom prst="chevron">
            <a:avLst/>
          </a:prstGeom>
          <a:solidFill>
            <a:srgbClr val="50B2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0536A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169237" y="565344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2015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169882" y="1504701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2016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169882" y="2439549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2017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993574" y="603816"/>
            <a:ext cx="6833577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Education, Counseling and Psychotherapy, and Media, Communication &amp; Cultural Studies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993573" y="1544485"/>
            <a:ext cx="6833577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Business &amp; Management, Political Science &amp; International Relations, and Psychology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993573" y="2478021"/>
            <a:ext cx="6832291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Sociology, and Criminology &amp; Criminal Justice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019" y="3228361"/>
            <a:ext cx="1799998" cy="17999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Chevron 2">
            <a:extLst>
              <a:ext uri="{FF2B5EF4-FFF2-40B4-BE49-F238E27FC236}">
                <a16:creationId xmlns:a16="http://schemas.microsoft.com/office/drawing/2014/main" id="{425461F5-E0D6-4233-8575-6AEFA2524371}"/>
              </a:ext>
            </a:extLst>
          </p:cNvPr>
          <p:cNvSpPr/>
          <p:nvPr/>
        </p:nvSpPr>
        <p:spPr>
          <a:xfrm>
            <a:off x="409508" y="3264936"/>
            <a:ext cx="597312" cy="588255"/>
          </a:xfrm>
          <a:prstGeom prst="chevron">
            <a:avLst/>
          </a:prstGeom>
          <a:solidFill>
            <a:srgbClr val="50B2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0536A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758F864-20FE-4163-991A-DA1E51F6D9D8}"/>
              </a:ext>
            </a:extLst>
          </p:cNvPr>
          <p:cNvSpPr/>
          <p:nvPr/>
        </p:nvSpPr>
        <p:spPr>
          <a:xfrm>
            <a:off x="1169882" y="3371232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2019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CB32112-51C4-423C-A59D-6010E5D78FEA}"/>
              </a:ext>
            </a:extLst>
          </p:cNvPr>
          <p:cNvSpPr/>
          <p:nvPr/>
        </p:nvSpPr>
        <p:spPr>
          <a:xfrm>
            <a:off x="2029373" y="3409704"/>
            <a:ext cx="6832291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Social Work</a:t>
            </a:r>
          </a:p>
        </p:txBody>
      </p:sp>
      <p:sp>
        <p:nvSpPr>
          <p:cNvPr id="16" name="Chevron 2">
            <a:extLst>
              <a:ext uri="{FF2B5EF4-FFF2-40B4-BE49-F238E27FC236}">
                <a16:creationId xmlns:a16="http://schemas.microsoft.com/office/drawing/2014/main" id="{53E87847-20CA-4CFF-98D2-095B4BBC46E5}"/>
              </a:ext>
            </a:extLst>
          </p:cNvPr>
          <p:cNvSpPr/>
          <p:nvPr/>
        </p:nvSpPr>
        <p:spPr>
          <a:xfrm>
            <a:off x="409508" y="4199784"/>
            <a:ext cx="597312" cy="588255"/>
          </a:xfrm>
          <a:prstGeom prst="chevron">
            <a:avLst/>
          </a:prstGeom>
          <a:solidFill>
            <a:srgbClr val="50B2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0536A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C71C493-17CE-4FB6-9598-F884752AAFBA}"/>
              </a:ext>
            </a:extLst>
          </p:cNvPr>
          <p:cNvSpPr/>
          <p:nvPr/>
        </p:nvSpPr>
        <p:spPr>
          <a:xfrm>
            <a:off x="1157904" y="4302915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2020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4E97056-623D-41F3-9800-C354C3A35A5F}"/>
              </a:ext>
            </a:extLst>
          </p:cNvPr>
          <p:cNvSpPr/>
          <p:nvPr/>
        </p:nvSpPr>
        <p:spPr>
          <a:xfrm>
            <a:off x="2029373" y="4340718"/>
            <a:ext cx="6832291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Nursing, and Leadership</a:t>
            </a:r>
          </a:p>
        </p:txBody>
      </p:sp>
    </p:spTree>
    <p:extLst>
      <p:ext uri="{BB962C8B-B14F-4D97-AF65-F5344CB8AC3E}">
        <p14:creationId xmlns:p14="http://schemas.microsoft.com/office/powerpoint/2010/main" val="8721305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SAGE Video </a:t>
            </a:r>
            <a:r>
              <a:rPr lang="en-US" dirty="0"/>
              <a:t>collections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lvl="0">
              <a:spcBef>
                <a:spcPts val="800"/>
              </a:spcBef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Created to support pedagogical needs across higher education, from undergraduate teaching and learning, student reference, research projects, through to higher level academic interest material</a:t>
            </a:r>
          </a:p>
          <a:p>
            <a:pPr>
              <a:spcBef>
                <a:spcPts val="800"/>
              </a:spcBef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Developed with our </a:t>
            </a:r>
            <a:r>
              <a:rPr lang="en-GB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author and editor networks 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to meet pedagogical needs; overseen by an Editorial Advisory Board</a:t>
            </a:r>
          </a:p>
          <a:p>
            <a:pPr>
              <a:spcBef>
                <a:spcPts val="800"/>
              </a:spcBef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All videos available </a:t>
            </a:r>
            <a:r>
              <a:rPr lang="en-GB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globally </a:t>
            </a:r>
          </a:p>
          <a:p>
            <a:pPr>
              <a:spcBef>
                <a:spcPts val="800"/>
              </a:spcBef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About 60% of content </a:t>
            </a:r>
            <a:r>
              <a:rPr lang="en-GB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exclusive 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to SAGE</a:t>
            </a:r>
          </a:p>
          <a:p>
            <a:pPr>
              <a:spcBef>
                <a:spcPts val="800"/>
              </a:spcBef>
            </a:pPr>
            <a:r>
              <a:rPr lang="en-GB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New and original 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productions, plus licensed material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019" y="3228361"/>
            <a:ext cx="1799998" cy="17999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233595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Video</a:t>
            </a:r>
            <a:r>
              <a:rPr lang="en-US" dirty="0"/>
              <a:t> types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21600"/>
            <a:ext cx="8229600" cy="259331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There are </a:t>
            </a: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17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video types, designed to help with different objectives in teaching or learning situations – each type has a different use.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 six most common are:</a:t>
            </a:r>
          </a:p>
          <a:p>
            <a:r>
              <a:rPr lang="en-US" sz="1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Video cases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shed light on a key course topic, examining a certain context or problem</a:t>
            </a:r>
          </a:p>
          <a:p>
            <a:r>
              <a:rPr lang="en-US" sz="1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Documentaries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to explore a particular theme or topic in-depth</a:t>
            </a:r>
          </a:p>
          <a:p>
            <a:r>
              <a:rPr lang="en-US" sz="1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 Practice 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to make connections between theory and practice with a real-life context</a:t>
            </a:r>
          </a:p>
          <a:p>
            <a:r>
              <a:rPr lang="en-US" sz="1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Interviews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with leading academics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019" y="3228361"/>
            <a:ext cx="1799998" cy="17999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457200" y="3795003"/>
            <a:ext cx="6618748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Tutorials</a:t>
            </a:r>
            <a:r>
              <a:rPr lang="en-US" sz="1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explaining the principles of a key course topic; how to understand it; how to do it; key points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Definitions</a:t>
            </a:r>
            <a:r>
              <a:rPr lang="en-GB" sz="1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of key terms and concepts</a:t>
            </a:r>
            <a:endParaRPr lang="en-US" sz="17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6566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21601"/>
            <a:ext cx="8229600" cy="3469484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GB" sz="11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Faculty</a:t>
            </a: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  <a:p>
            <a:pPr lvl="2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GB" sz="1100" dirty="0">
                <a:solidFill>
                  <a:srgbClr val="F0536A"/>
                </a:solidFill>
              </a:rPr>
              <a:t>Keep students engaged with exciting video content</a:t>
            </a:r>
          </a:p>
          <a:p>
            <a:pPr lvl="2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GB" sz="1100" dirty="0">
                <a:solidFill>
                  <a:srgbClr val="F0536A"/>
                </a:solidFill>
              </a:rPr>
              <a:t>Embed directly into Learning Management Systems for convenient access</a:t>
            </a:r>
          </a:p>
          <a:p>
            <a:pPr lvl="2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GB" sz="1100" dirty="0">
                <a:solidFill>
                  <a:srgbClr val="F0536A"/>
                </a:solidFill>
              </a:rPr>
              <a:t>Rely on high-quality, stable videos that won’t disappear</a:t>
            </a:r>
          </a:p>
          <a:p>
            <a:pPr lvl="2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GB" sz="1100" dirty="0">
                <a:solidFill>
                  <a:srgbClr val="F0536A"/>
                </a:solidFill>
              </a:rPr>
              <a:t>Choose from curriculum-mapped content, direct from the experts</a:t>
            </a:r>
          </a:p>
          <a:p>
            <a:pPr marL="685800" lvl="2" indent="0">
              <a:spcBef>
                <a:spcPts val="0"/>
              </a:spcBef>
              <a:buNone/>
            </a:pPr>
            <a:endParaRPr lang="en-GB" sz="1100" dirty="0">
              <a:solidFill>
                <a:srgbClr val="F0536A"/>
              </a:solidFill>
            </a:endParaRPr>
          </a:p>
          <a:p>
            <a:pPr>
              <a:spcBef>
                <a:spcPts val="0"/>
              </a:spcBef>
            </a:pPr>
            <a:r>
              <a:rPr lang="en-GB" sz="11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Students</a:t>
            </a: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  <a:p>
            <a:pPr lvl="2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GB" sz="1100" dirty="0">
                <a:solidFill>
                  <a:srgbClr val="F0536A"/>
                </a:solidFill>
              </a:rPr>
              <a:t>Study and self-serve at their own pace</a:t>
            </a:r>
          </a:p>
          <a:p>
            <a:pPr lvl="2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GB" sz="1100" dirty="0">
                <a:solidFill>
                  <a:srgbClr val="F0536A"/>
                </a:solidFill>
              </a:rPr>
              <a:t>Understand how concepts are really applied, beyond the book</a:t>
            </a:r>
          </a:p>
          <a:p>
            <a:pPr lvl="2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GB" sz="1100" dirty="0">
                <a:solidFill>
                  <a:srgbClr val="F0536A"/>
                </a:solidFill>
              </a:rPr>
              <a:t>See academics and practitioners in the flesh</a:t>
            </a:r>
          </a:p>
          <a:p>
            <a:pPr lvl="2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GB" sz="1100" dirty="0">
                <a:solidFill>
                  <a:srgbClr val="F0536A"/>
                </a:solidFill>
              </a:rPr>
              <a:t>Feel confident referencing reliable, credible content from an academic publisher</a:t>
            </a:r>
          </a:p>
          <a:p>
            <a:pPr>
              <a:spcBef>
                <a:spcPts val="0"/>
              </a:spcBef>
            </a:pPr>
            <a:endParaRPr lang="en-GB" sz="1100" dirty="0"/>
          </a:p>
          <a:p>
            <a:pPr>
              <a:spcBef>
                <a:spcPts val="0"/>
              </a:spcBef>
            </a:pPr>
            <a:r>
              <a:rPr lang="en-GB" sz="11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Researchers </a:t>
            </a: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conducting independent projects</a:t>
            </a:r>
          </a:p>
          <a:p>
            <a:pPr lvl="2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GB" sz="1100" dirty="0">
                <a:solidFill>
                  <a:srgbClr val="F0536A"/>
                </a:solidFill>
              </a:rPr>
              <a:t>Refer to real-life examples for deeper understanding</a:t>
            </a:r>
          </a:p>
          <a:p>
            <a:pPr lvl="2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GB" sz="1100" dirty="0">
                <a:solidFill>
                  <a:srgbClr val="F0536A"/>
                </a:solidFill>
              </a:rPr>
              <a:t>Get inspired for new research topics</a:t>
            </a:r>
          </a:p>
          <a:p>
            <a:pPr lvl="2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GB" sz="1100" dirty="0">
                <a:solidFill>
                  <a:srgbClr val="F0536A"/>
                </a:solidFill>
              </a:rPr>
              <a:t>Engage critically with multiple perspectives </a:t>
            </a:r>
          </a:p>
          <a:p>
            <a:pPr marL="685800" lvl="2" indent="0">
              <a:spcBef>
                <a:spcPts val="0"/>
              </a:spcBef>
              <a:buNone/>
            </a:pPr>
            <a:endParaRPr lang="en-GB" sz="1100" dirty="0"/>
          </a:p>
          <a:p>
            <a:pPr>
              <a:spcBef>
                <a:spcPts val="0"/>
              </a:spcBef>
            </a:pPr>
            <a:r>
              <a:rPr lang="en-GB" sz="11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Librarians</a:t>
            </a: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providing research support, information workshops</a:t>
            </a:r>
          </a:p>
          <a:p>
            <a:pPr lvl="2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GB" sz="1100" dirty="0">
                <a:solidFill>
                  <a:srgbClr val="F0536A"/>
                </a:solidFill>
              </a:rPr>
              <a:t>Bring valuable video resources to the academic community</a:t>
            </a:r>
          </a:p>
          <a:p>
            <a:pPr lvl="2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GB" sz="1100" dirty="0">
                <a:solidFill>
                  <a:srgbClr val="F0536A"/>
                </a:solidFill>
              </a:rPr>
              <a:t>Meet changing expectations of the learning landscape</a:t>
            </a:r>
          </a:p>
          <a:p>
            <a:pPr lvl="2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GB" sz="1100" dirty="0">
                <a:solidFill>
                  <a:srgbClr val="F0536A"/>
                </a:solidFill>
              </a:rPr>
              <a:t>Ensure patrons are using quality, citable resources</a:t>
            </a:r>
          </a:p>
          <a:p>
            <a:pPr marL="0" indent="0">
              <a:spcBef>
                <a:spcPts val="0"/>
              </a:spcBef>
              <a:buNone/>
            </a:pPr>
            <a:endParaRPr lang="en-GB" sz="1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Who is it for?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019" y="3228361"/>
            <a:ext cx="1799998" cy="17999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340022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7546" y="1938422"/>
            <a:ext cx="8240822" cy="1102519"/>
          </a:xfrm>
        </p:spPr>
        <p:txBody>
          <a:bodyPr/>
          <a:lstStyle/>
          <a:p>
            <a:r>
              <a:rPr lang="en-US" sz="4300" b="1" dirty="0"/>
              <a:t>Getting started on the platform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9701" y="3040941"/>
            <a:ext cx="7196144" cy="1314450"/>
          </a:xfrm>
        </p:spPr>
        <p:txBody>
          <a:bodyPr/>
          <a:lstStyle/>
          <a:p>
            <a:r>
              <a:rPr lang="en-US" dirty="0"/>
              <a:t>The homepage, browsing, searching</a:t>
            </a:r>
          </a:p>
        </p:txBody>
      </p:sp>
      <p:pic>
        <p:nvPicPr>
          <p:cNvPr id="4" name="Picture 3" descr="rock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02687" flipH="1">
            <a:off x="6376459" y="-809752"/>
            <a:ext cx="3206974" cy="445413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07546" y="249663"/>
            <a:ext cx="4015784" cy="461665"/>
            <a:chOff x="292620" y="157316"/>
            <a:chExt cx="4015784" cy="461665"/>
          </a:xfrm>
        </p:grpSpPr>
        <p:sp>
          <p:nvSpPr>
            <p:cNvPr id="8" name="Right Arrow 7"/>
            <p:cNvSpPr/>
            <p:nvPr/>
          </p:nvSpPr>
          <p:spPr>
            <a:xfrm rot="10800000">
              <a:off x="292620" y="259938"/>
              <a:ext cx="353014" cy="256420"/>
            </a:xfrm>
            <a:prstGeom prst="rightArrow">
              <a:avLst>
                <a:gd name="adj1" fmla="val 37702"/>
                <a:gd name="adj2" fmla="val 6229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9" name="TextBox 8">
              <a:hlinkClick r:id="rId3" action="ppaction://hlinksldjump"/>
            </p:cNvPr>
            <p:cNvSpPr txBox="1"/>
            <p:nvPr/>
          </p:nvSpPr>
          <p:spPr>
            <a:xfrm>
              <a:off x="682171" y="157316"/>
              <a:ext cx="36262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solidFill>
                    <a:schemeClr val="bg1"/>
                  </a:solidFill>
                </a:rPr>
                <a:t>Back to </a:t>
              </a:r>
              <a:r>
                <a:rPr lang="en-GB" sz="2400" b="1" dirty="0">
                  <a:solidFill>
                    <a:schemeClr val="bg1"/>
                  </a:solidFill>
                </a:rPr>
                <a:t>Contents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55113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87924"/>
            <a:ext cx="8229600" cy="650802"/>
          </a:xfrm>
        </p:spPr>
        <p:txBody>
          <a:bodyPr>
            <a:noAutofit/>
          </a:bodyPr>
          <a:lstStyle/>
          <a:p>
            <a:r>
              <a:rPr lang="de-CH" sz="3400" dirty="0"/>
              <a:t>The </a:t>
            </a:r>
            <a:r>
              <a:rPr lang="de-CH" sz="3400" i="1" dirty="0"/>
              <a:t>SAGE Knowledge </a:t>
            </a:r>
            <a:r>
              <a:rPr lang="de-CH" sz="3400" dirty="0"/>
              <a:t>homepage</a:t>
            </a:r>
            <a:endParaRPr lang="en-US" sz="3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7871" y="935479"/>
            <a:ext cx="4819957" cy="40961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ounded Rectangular Callout 14">
            <a:extLst>
              <a:ext uri="{FF2B5EF4-FFF2-40B4-BE49-F238E27FC236}">
                <a16:creationId xmlns:a16="http://schemas.microsoft.com/office/drawing/2014/main" id="{5F9B5A17-E3A8-4106-82C0-3BD350E61678}"/>
              </a:ext>
            </a:extLst>
          </p:cNvPr>
          <p:cNvSpPr/>
          <p:nvPr/>
        </p:nvSpPr>
        <p:spPr>
          <a:xfrm>
            <a:off x="887208" y="2633418"/>
            <a:ext cx="2392191" cy="834641"/>
          </a:xfrm>
          <a:prstGeom prst="wedgeRoundRectCallout">
            <a:avLst>
              <a:gd name="adj1" fmla="val -10917"/>
              <a:gd name="adj2" fmla="val -29782"/>
              <a:gd name="adj3" fmla="val 16667"/>
            </a:avLst>
          </a:prstGeom>
          <a:solidFill>
            <a:schemeClr val="accent4">
              <a:lumMod val="75000"/>
            </a:schemeClr>
          </a:solidFill>
          <a:ln w="444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</a:rPr>
              <a:t>You can access </a:t>
            </a:r>
            <a:r>
              <a:rPr lang="en-GB" sz="1200" i="1" dirty="0">
                <a:solidFill>
                  <a:schemeClr val="bg1"/>
                </a:solidFill>
              </a:rPr>
              <a:t>SAGE Knowledge </a:t>
            </a:r>
            <a:r>
              <a:rPr lang="en-GB" sz="1200" dirty="0">
                <a:solidFill>
                  <a:schemeClr val="bg1"/>
                </a:solidFill>
              </a:rPr>
              <a:t>by going to </a:t>
            </a:r>
            <a:r>
              <a:rPr lang="en-GB" sz="1200" b="1" u="sng" dirty="0">
                <a:solidFill>
                  <a:schemeClr val="bg1"/>
                </a:solidFill>
              </a:rPr>
              <a:t>http://sk.sagepub.com </a:t>
            </a:r>
          </a:p>
        </p:txBody>
      </p:sp>
      <p:sp>
        <p:nvSpPr>
          <p:cNvPr id="10" name="Rounded Rectangular Callout 6">
            <a:extLst>
              <a:ext uri="{FF2B5EF4-FFF2-40B4-BE49-F238E27FC236}">
                <a16:creationId xmlns:a16="http://schemas.microsoft.com/office/drawing/2014/main" id="{B4D95809-5AFF-4CCC-8D90-849D0A31D83D}"/>
              </a:ext>
            </a:extLst>
          </p:cNvPr>
          <p:cNvSpPr/>
          <p:nvPr/>
        </p:nvSpPr>
        <p:spPr>
          <a:xfrm>
            <a:off x="157316" y="934947"/>
            <a:ext cx="3851977" cy="650802"/>
          </a:xfrm>
          <a:prstGeom prst="wedgeRoundRectCallout">
            <a:avLst>
              <a:gd name="adj1" fmla="val 16075"/>
              <a:gd name="adj2" fmla="val 22822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vert="horz" lIns="320040" tIns="320040" rIns="320040" bIns="320040" rtlCol="0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SAGE Knowledge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hosts a number of SAGE’s digital library products, including 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SAGE Video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.</a:t>
            </a:r>
          </a:p>
        </p:txBody>
      </p:sp>
      <p:sp>
        <p:nvSpPr>
          <p:cNvPr id="11" name="Rounded Rectangular Callout 7">
            <a:extLst>
              <a:ext uri="{FF2B5EF4-FFF2-40B4-BE49-F238E27FC236}">
                <a16:creationId xmlns:a16="http://schemas.microsoft.com/office/drawing/2014/main" id="{C9A9700A-3F93-42FB-86DA-61076D44FCBD}"/>
              </a:ext>
            </a:extLst>
          </p:cNvPr>
          <p:cNvSpPr/>
          <p:nvPr/>
        </p:nvSpPr>
        <p:spPr>
          <a:xfrm>
            <a:off x="185677" y="4515729"/>
            <a:ext cx="3795252" cy="486778"/>
          </a:xfrm>
          <a:prstGeom prst="wedgeRoundRectCallout">
            <a:avLst>
              <a:gd name="adj1" fmla="val 37148"/>
              <a:gd name="adj2" fmla="val -29880"/>
              <a:gd name="adj3" fmla="val 16667"/>
            </a:avLst>
          </a:prstGeom>
          <a:solidFill>
            <a:schemeClr val="accent4">
              <a:lumMod val="75000"/>
            </a:schemeClr>
          </a:solidFill>
          <a:ln w="444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Please note, it is possible that some of these content options will appear in grey on your screen, if your institution does not subscribe to a particular collection.</a:t>
            </a:r>
          </a:p>
        </p:txBody>
      </p:sp>
      <p:sp>
        <p:nvSpPr>
          <p:cNvPr id="3" name="Rectangle 2">
            <a:hlinkClick r:id="rId3"/>
            <a:extLst>
              <a:ext uri="{FF2B5EF4-FFF2-40B4-BE49-F238E27FC236}">
                <a16:creationId xmlns:a16="http://schemas.microsoft.com/office/drawing/2014/main" id="{A8B0E9D0-F5CE-4A1F-9434-F515465A789E}"/>
              </a:ext>
            </a:extLst>
          </p:cNvPr>
          <p:cNvSpPr/>
          <p:nvPr/>
        </p:nvSpPr>
        <p:spPr>
          <a:xfrm>
            <a:off x="1223889" y="3123028"/>
            <a:ext cx="1730326" cy="2672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5257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77" y="1900288"/>
            <a:ext cx="6137789" cy="31022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640902" y="414800"/>
            <a:ext cx="3156257" cy="857250"/>
          </a:xfrm>
        </p:spPr>
        <p:txBody>
          <a:bodyPr>
            <a:noAutofit/>
          </a:bodyPr>
          <a:lstStyle/>
          <a:p>
            <a:pPr algn="r"/>
            <a:r>
              <a:rPr lang="de-CH" sz="3800" dirty="0"/>
              <a:t>Browsing</a:t>
            </a:r>
            <a:r>
              <a:rPr lang="de-CH" sz="3800" b="1" dirty="0"/>
              <a:t> </a:t>
            </a:r>
            <a:r>
              <a:rPr lang="de-CH" sz="3800" dirty="0"/>
              <a:t>by </a:t>
            </a:r>
            <a:br>
              <a:rPr lang="de-CH" sz="3800" dirty="0"/>
            </a:br>
            <a:r>
              <a:rPr lang="de-CH" sz="3800" dirty="0"/>
              <a:t>Collection</a:t>
            </a:r>
            <a:endParaRPr lang="en-US" sz="3800" dirty="0"/>
          </a:p>
        </p:txBody>
      </p:sp>
      <p:sp>
        <p:nvSpPr>
          <p:cNvPr id="7" name="Rounded Rectangular Callout 6"/>
          <p:cNvSpPr/>
          <p:nvPr/>
        </p:nvSpPr>
        <p:spPr>
          <a:xfrm>
            <a:off x="308191" y="247323"/>
            <a:ext cx="3396342" cy="1425520"/>
          </a:xfrm>
          <a:prstGeom prst="wedgeRoundRectCallout">
            <a:avLst>
              <a:gd name="adj1" fmla="val 15030"/>
              <a:gd name="adj2" fmla="val 66927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vert="horz" lIns="320040" tIns="320040" rIns="320040" bIns="320040" rtlCol="0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Click to open the 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Collections 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menu to explore all content within a particular collection, for example, if you want to see all of our videos.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6471138" y="3279531"/>
            <a:ext cx="2573146" cy="751303"/>
          </a:xfrm>
          <a:prstGeom prst="wedgeRoundRectCallout">
            <a:avLst>
              <a:gd name="adj1" fmla="val -77210"/>
              <a:gd name="adj2" fmla="val 71750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vert="horz" lIns="320040" tIns="320040" rIns="320040" bIns="320040" rtlCol="0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You can also 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Browse by Collection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using the tiles on the homepage.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6471138" y="4273062"/>
            <a:ext cx="2573146" cy="729445"/>
          </a:xfrm>
          <a:prstGeom prst="wedgeRoundRectCallout">
            <a:avLst>
              <a:gd name="adj1" fmla="val 37148"/>
              <a:gd name="adj2" fmla="val -29880"/>
              <a:gd name="adj3" fmla="val 16667"/>
            </a:avLst>
          </a:prstGeom>
          <a:solidFill>
            <a:schemeClr val="accent4">
              <a:lumMod val="75000"/>
            </a:schemeClr>
          </a:solidFill>
          <a:ln w="444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Please note, it is possible that some of these content options will appear in grey on your screen, if your institution does not subscribe to a particular collection.</a:t>
            </a:r>
          </a:p>
        </p:txBody>
      </p:sp>
    </p:spTree>
    <p:extLst>
      <p:ext uri="{BB962C8B-B14F-4D97-AF65-F5344CB8AC3E}">
        <p14:creationId xmlns:p14="http://schemas.microsoft.com/office/powerpoint/2010/main" val="2971436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87924"/>
            <a:ext cx="8229600" cy="650802"/>
          </a:xfrm>
        </p:spPr>
        <p:txBody>
          <a:bodyPr>
            <a:noAutofit/>
          </a:bodyPr>
          <a:lstStyle/>
          <a:p>
            <a:r>
              <a:rPr lang="de-CH" sz="3400" dirty="0"/>
              <a:t>The </a:t>
            </a:r>
            <a:r>
              <a:rPr lang="de-CH" sz="3400" i="1" dirty="0"/>
              <a:t>SAGE Video </a:t>
            </a:r>
            <a:r>
              <a:rPr lang="de-CH" sz="3400" dirty="0"/>
              <a:t>homepage</a:t>
            </a:r>
            <a:endParaRPr lang="en-US" sz="3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66606" y="3697906"/>
            <a:ext cx="3795252" cy="889177"/>
          </a:xfrm>
          <a:prstGeom prst="wedgeRoundRectCallout">
            <a:avLst>
              <a:gd name="adj1" fmla="val 16075"/>
              <a:gd name="adj2" fmla="val 22822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vert="horz" lIns="320040" tIns="320040" rIns="320040" bIns="320040" rtlCol="0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SAGE Video </a:t>
            </a:r>
            <a:r>
              <a:rPr lang="en-GB" sz="12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content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 will also be available through your library catalogue, and search engines like Google.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0E0478-7682-4D74-B79E-63B4A9FF32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568" y="1029332"/>
            <a:ext cx="5057265" cy="3557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ounded Rectangular Callout 22">
            <a:extLst>
              <a:ext uri="{FF2B5EF4-FFF2-40B4-BE49-F238E27FC236}">
                <a16:creationId xmlns:a16="http://schemas.microsoft.com/office/drawing/2014/main" id="{198B33DE-EDBF-4B8F-BD7C-E2A2E55CB13E}"/>
              </a:ext>
            </a:extLst>
          </p:cNvPr>
          <p:cNvSpPr/>
          <p:nvPr/>
        </p:nvSpPr>
        <p:spPr>
          <a:xfrm>
            <a:off x="546157" y="1585006"/>
            <a:ext cx="2836149" cy="891168"/>
          </a:xfrm>
          <a:prstGeom prst="wedgeRoundRectCallout">
            <a:avLst>
              <a:gd name="adj1" fmla="val -10917"/>
              <a:gd name="adj2" fmla="val -29782"/>
              <a:gd name="adj3" fmla="val 16667"/>
            </a:avLst>
          </a:prstGeom>
          <a:solidFill>
            <a:schemeClr val="accent4">
              <a:lumMod val="75000"/>
            </a:schemeClr>
          </a:solidFill>
          <a:ln w="444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</a:rPr>
              <a:t>You can access </a:t>
            </a:r>
            <a:r>
              <a:rPr lang="en-GB" sz="1200" i="1" dirty="0">
                <a:solidFill>
                  <a:schemeClr val="bg1"/>
                </a:solidFill>
              </a:rPr>
              <a:t>SAGE Video</a:t>
            </a:r>
            <a:r>
              <a:rPr lang="en-GB" sz="1200" dirty="0">
                <a:solidFill>
                  <a:schemeClr val="bg1"/>
                </a:solidFill>
              </a:rPr>
              <a:t> directly</a:t>
            </a:r>
            <a:r>
              <a:rPr lang="en-GB" sz="1200" i="1" dirty="0">
                <a:solidFill>
                  <a:schemeClr val="bg1"/>
                </a:solidFill>
              </a:rPr>
              <a:t> </a:t>
            </a:r>
            <a:r>
              <a:rPr lang="en-GB" sz="1200" dirty="0">
                <a:solidFill>
                  <a:schemeClr val="bg1"/>
                </a:solidFill>
              </a:rPr>
              <a:t>by going to </a:t>
            </a:r>
            <a:r>
              <a:rPr lang="en-GB" sz="1200" b="1" u="sng" dirty="0">
                <a:solidFill>
                  <a:schemeClr val="bg1"/>
                </a:solidFill>
              </a:rPr>
              <a:t>http://sk.sagepub.com/video </a:t>
            </a:r>
          </a:p>
        </p:txBody>
      </p:sp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70EB1223-22D4-411F-8DA6-24C064667E14}"/>
              </a:ext>
            </a:extLst>
          </p:cNvPr>
          <p:cNvSpPr/>
          <p:nvPr/>
        </p:nvSpPr>
        <p:spPr>
          <a:xfrm>
            <a:off x="886265" y="2096086"/>
            <a:ext cx="2180492" cy="2883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12102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87924"/>
            <a:ext cx="8229600" cy="650802"/>
          </a:xfrm>
        </p:spPr>
        <p:txBody>
          <a:bodyPr>
            <a:noAutofit/>
          </a:bodyPr>
          <a:lstStyle/>
          <a:p>
            <a:r>
              <a:rPr lang="de-CH" sz="3250" dirty="0"/>
              <a:t>Browsing from the </a:t>
            </a:r>
            <a:r>
              <a:rPr lang="de-CH" sz="3250" i="1" dirty="0"/>
              <a:t>SAGE Video </a:t>
            </a:r>
            <a:r>
              <a:rPr lang="de-CH" sz="3250" dirty="0"/>
              <a:t>homepage</a:t>
            </a:r>
            <a:endParaRPr lang="en-US" sz="325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0E0478-7682-4D74-B79E-63B4A9FF32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8689" y="1092636"/>
            <a:ext cx="5057265" cy="3557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FA722377-91E1-46F3-958B-F5DCC3EDE594}"/>
              </a:ext>
            </a:extLst>
          </p:cNvPr>
          <p:cNvSpPr/>
          <p:nvPr/>
        </p:nvSpPr>
        <p:spPr>
          <a:xfrm>
            <a:off x="349062" y="1949911"/>
            <a:ext cx="2936354" cy="1843200"/>
          </a:xfrm>
          <a:prstGeom prst="wedgeRoundRectCallout">
            <a:avLst>
              <a:gd name="adj1" fmla="val 75685"/>
              <a:gd name="adj2" fmla="val 39039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vert="horz" lIns="320040" tIns="320040" rIns="320040" bIns="320040" rtlCol="0" anchor="ctr" anchorCtr="0">
            <a:no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Browse by </a:t>
            </a:r>
            <a:r>
              <a:rPr lang="en-GB" sz="1600" b="1" dirty="0">
                <a:solidFill>
                  <a:schemeClr val="bg1"/>
                </a:solidFill>
              </a:rPr>
              <a:t>Discipline </a:t>
            </a:r>
            <a:r>
              <a:rPr lang="en-GB" sz="1600" dirty="0">
                <a:solidFill>
                  <a:schemeClr val="bg1"/>
                </a:solidFill>
              </a:rPr>
              <a:t>to access the </a:t>
            </a:r>
            <a:r>
              <a:rPr lang="en-GB" sz="1600" b="1" dirty="0">
                <a:solidFill>
                  <a:schemeClr val="bg1"/>
                </a:solidFill>
              </a:rPr>
              <a:t>subject taxonomy </a:t>
            </a:r>
            <a:r>
              <a:rPr lang="en-GB" sz="1600" dirty="0">
                <a:solidFill>
                  <a:schemeClr val="bg1"/>
                </a:solidFill>
              </a:rPr>
              <a:t>to get a more granular breakdown of the </a:t>
            </a:r>
            <a:r>
              <a:rPr lang="en-GB" sz="1600" b="1" dirty="0">
                <a:solidFill>
                  <a:schemeClr val="bg1"/>
                </a:solidFill>
              </a:rPr>
              <a:t>Discipline</a:t>
            </a:r>
            <a:r>
              <a:rPr lang="en-GB" sz="16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1" name="Rounded Rectangular Callout 7">
            <a:extLst>
              <a:ext uri="{FF2B5EF4-FFF2-40B4-BE49-F238E27FC236}">
                <a16:creationId xmlns:a16="http://schemas.microsoft.com/office/drawing/2014/main" id="{162B4B57-F156-48F5-89C1-E549723B4D8D}"/>
              </a:ext>
            </a:extLst>
          </p:cNvPr>
          <p:cNvSpPr/>
          <p:nvPr/>
        </p:nvSpPr>
        <p:spPr>
          <a:xfrm>
            <a:off x="87204" y="4515729"/>
            <a:ext cx="3795252" cy="486778"/>
          </a:xfrm>
          <a:prstGeom prst="wedgeRoundRectCallout">
            <a:avLst>
              <a:gd name="adj1" fmla="val 37148"/>
              <a:gd name="adj2" fmla="val -29880"/>
              <a:gd name="adj3" fmla="val 16667"/>
            </a:avLst>
          </a:prstGeom>
          <a:solidFill>
            <a:schemeClr val="accent4">
              <a:lumMod val="75000"/>
            </a:schemeClr>
          </a:solidFill>
          <a:ln w="444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Please note, it is possible that some of these content options will appear in grey on your screen, if your institution does not subscribe to a particular collection.</a:t>
            </a:r>
          </a:p>
        </p:txBody>
      </p:sp>
    </p:spTree>
    <p:extLst>
      <p:ext uri="{BB962C8B-B14F-4D97-AF65-F5344CB8AC3E}">
        <p14:creationId xmlns:p14="http://schemas.microsoft.com/office/powerpoint/2010/main" val="10215085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ular Callout 8"/>
          <p:cNvSpPr/>
          <p:nvPr/>
        </p:nvSpPr>
        <p:spPr>
          <a:xfrm>
            <a:off x="82991" y="4551754"/>
            <a:ext cx="3650508" cy="485777"/>
          </a:xfrm>
          <a:prstGeom prst="wedgeRoundRectCallout">
            <a:avLst>
              <a:gd name="adj1" fmla="val 37148"/>
              <a:gd name="adj2" fmla="val -29880"/>
              <a:gd name="adj3" fmla="val 16667"/>
            </a:avLst>
          </a:prstGeom>
          <a:solidFill>
            <a:schemeClr val="accent4">
              <a:lumMod val="75000"/>
            </a:schemeClr>
          </a:solidFill>
          <a:ln w="444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Please note, some discipline or topic areas will show zero results (0) depending on your institution’s collection status.</a:t>
            </a:r>
          </a:p>
        </p:txBody>
      </p:sp>
      <p:sp>
        <p:nvSpPr>
          <p:cNvPr id="10" name="Title 3"/>
          <p:cNvSpPr txBox="1">
            <a:spLocks/>
          </p:cNvSpPr>
          <p:nvPr/>
        </p:nvSpPr>
        <p:spPr>
          <a:xfrm>
            <a:off x="457200" y="187924"/>
            <a:ext cx="8229600" cy="6508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3400" b="0" i="0" u="none" strike="noStrike" kern="1200" cap="none" spc="0" normalizeH="0" baseline="0" noProof="0" dirty="0">
                <a:ln>
                  <a:noFill/>
                </a:ln>
                <a:solidFill>
                  <a:srgbClr val="50B2C3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Browsing by Discipline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EE648B">
                  <a:lumMod val="75000"/>
                </a:srgb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48CE107-2551-4453-BFDB-C0B8A9869B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56164"/>
            <a:ext cx="7086039" cy="2807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ounded Rectangular Callout 8">
            <a:extLst>
              <a:ext uri="{FF2B5EF4-FFF2-40B4-BE49-F238E27FC236}">
                <a16:creationId xmlns:a16="http://schemas.microsoft.com/office/drawing/2014/main" id="{7161C40F-91BB-4878-BC4C-CC595BA36297}"/>
              </a:ext>
            </a:extLst>
          </p:cNvPr>
          <p:cNvSpPr/>
          <p:nvPr/>
        </p:nvSpPr>
        <p:spPr>
          <a:xfrm>
            <a:off x="4874455" y="3763949"/>
            <a:ext cx="4186555" cy="1273582"/>
          </a:xfrm>
          <a:prstGeom prst="wedgeRoundRectCallout">
            <a:avLst>
              <a:gd name="adj1" fmla="val 1151"/>
              <a:gd name="adj2" fmla="val -71894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vert="horz" lIns="320040" tIns="320040" rIns="320040" bIns="320040" rtlCol="0" anchor="ctr" anchorCtr="0">
            <a:no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The</a:t>
            </a:r>
            <a:r>
              <a:rPr lang="en-GB" sz="1200" b="1" dirty="0">
                <a:solidFill>
                  <a:schemeClr val="bg1"/>
                </a:solidFill>
              </a:rPr>
              <a:t> subject taxonomy </a:t>
            </a:r>
            <a:r>
              <a:rPr lang="en-GB" sz="1200" dirty="0">
                <a:solidFill>
                  <a:schemeClr val="bg1"/>
                </a:solidFill>
              </a:rPr>
              <a:t>allows you to discover videos on your chosen topic or research area. It is also a great way of seeing what is covered in the video discipline collection, especially if you’re not sure of your key word search terms.</a:t>
            </a:r>
          </a:p>
        </p:txBody>
      </p:sp>
    </p:spTree>
    <p:extLst>
      <p:ext uri="{BB962C8B-B14F-4D97-AF65-F5344CB8AC3E}">
        <p14:creationId xmlns:p14="http://schemas.microsoft.com/office/powerpoint/2010/main" val="9264495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475951"/>
            <a:ext cx="7772400" cy="51909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dirty="0"/>
              <a:t>I’d like to learn about this product myself…</a:t>
            </a:r>
          </a:p>
        </p:txBody>
      </p:sp>
      <p:pic>
        <p:nvPicPr>
          <p:cNvPr id="5" name="Picture 27" descr="M:\TEMPLATES\SLIDE SHOWS\New Powerpoint Master Slides\Logos\Logos RGB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325" y="2145653"/>
            <a:ext cx="5163350" cy="840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23848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87924"/>
            <a:ext cx="8229600" cy="650802"/>
          </a:xfrm>
        </p:spPr>
        <p:txBody>
          <a:bodyPr>
            <a:noAutofit/>
          </a:bodyPr>
          <a:lstStyle/>
          <a:p>
            <a:r>
              <a:rPr lang="de-CH" sz="3250" dirty="0"/>
              <a:t>Browsing from the </a:t>
            </a:r>
            <a:r>
              <a:rPr lang="de-CH" sz="3250" i="1" dirty="0"/>
              <a:t>SAGE Video </a:t>
            </a:r>
            <a:r>
              <a:rPr lang="de-CH" sz="3250" dirty="0"/>
              <a:t>homepage</a:t>
            </a:r>
            <a:endParaRPr lang="en-US" sz="325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5E46F3-A2E2-45F7-98B5-A65CE9F1B2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1219" y="920039"/>
            <a:ext cx="4445581" cy="3840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FA722377-91E1-46F3-958B-F5DCC3EDE594}"/>
              </a:ext>
            </a:extLst>
          </p:cNvPr>
          <p:cNvSpPr/>
          <p:nvPr/>
        </p:nvSpPr>
        <p:spPr>
          <a:xfrm>
            <a:off x="457200" y="1781098"/>
            <a:ext cx="3088468" cy="2108618"/>
          </a:xfrm>
          <a:prstGeom prst="wedgeRoundRectCallout">
            <a:avLst>
              <a:gd name="adj1" fmla="val 78646"/>
              <a:gd name="adj2" fmla="val -79047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vert="horz" lIns="320040" tIns="320040" rIns="320040" bIns="320040" rtlCol="0" anchor="ctr" anchorCtr="0">
            <a:no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Explore the </a:t>
            </a:r>
            <a:r>
              <a:rPr lang="en-GB" sz="1600" b="1" dirty="0">
                <a:solidFill>
                  <a:schemeClr val="bg1"/>
                </a:solidFill>
              </a:rPr>
              <a:t>You might be interested in</a:t>
            </a:r>
            <a:r>
              <a:rPr lang="en-GB" sz="1600" dirty="0">
                <a:solidFill>
                  <a:schemeClr val="bg1"/>
                </a:solidFill>
              </a:rPr>
              <a:t> links towards the bottom of the </a:t>
            </a:r>
            <a:r>
              <a:rPr lang="en-GB" sz="1600" i="1" dirty="0">
                <a:solidFill>
                  <a:schemeClr val="bg1"/>
                </a:solidFill>
              </a:rPr>
              <a:t>SAGE Video </a:t>
            </a:r>
            <a:r>
              <a:rPr lang="en-GB" sz="1600" dirty="0">
                <a:solidFill>
                  <a:schemeClr val="bg1"/>
                </a:solidFill>
              </a:rPr>
              <a:t>homepage to find out more about the video collections.</a:t>
            </a:r>
          </a:p>
        </p:txBody>
      </p:sp>
    </p:spTree>
    <p:extLst>
      <p:ext uri="{BB962C8B-B14F-4D97-AF65-F5344CB8AC3E}">
        <p14:creationId xmlns:p14="http://schemas.microsoft.com/office/powerpoint/2010/main" val="952349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87924"/>
            <a:ext cx="8229600" cy="650802"/>
          </a:xfrm>
        </p:spPr>
        <p:txBody>
          <a:bodyPr>
            <a:noAutofit/>
          </a:bodyPr>
          <a:lstStyle/>
          <a:p>
            <a:r>
              <a:rPr lang="de-CH" sz="3400" dirty="0"/>
              <a:t>Using the Quick search</a:t>
            </a:r>
            <a:endParaRPr lang="en-US" sz="3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256151-B0A0-45BF-A918-51CECE1AD9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019060"/>
            <a:ext cx="5378644" cy="37270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ounded Rectangular Callout 5">
            <a:extLst>
              <a:ext uri="{FF2B5EF4-FFF2-40B4-BE49-F238E27FC236}">
                <a16:creationId xmlns:a16="http://schemas.microsoft.com/office/drawing/2014/main" id="{73EF827A-60A4-4A6C-BF6C-5B422C23D850}"/>
              </a:ext>
            </a:extLst>
          </p:cNvPr>
          <p:cNvSpPr/>
          <p:nvPr/>
        </p:nvSpPr>
        <p:spPr>
          <a:xfrm>
            <a:off x="5600701" y="1500373"/>
            <a:ext cx="3421966" cy="667175"/>
          </a:xfrm>
          <a:prstGeom prst="wedgeRoundRectCallout">
            <a:avLst>
              <a:gd name="adj1" fmla="val -45100"/>
              <a:gd name="adj2" fmla="val -103103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vert="horz" lIns="320040" tIns="320040" rIns="320040" bIns="320040" rtlCol="0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You can run a search from any page using the search bar at the top of the screen.</a:t>
            </a:r>
          </a:p>
        </p:txBody>
      </p:sp>
      <p:sp>
        <p:nvSpPr>
          <p:cNvPr id="9" name="Rounded Rectangular Callout 6">
            <a:extLst>
              <a:ext uri="{FF2B5EF4-FFF2-40B4-BE49-F238E27FC236}">
                <a16:creationId xmlns:a16="http://schemas.microsoft.com/office/drawing/2014/main" id="{97607B49-BB88-44CA-A2C7-01565DD2096E}"/>
              </a:ext>
            </a:extLst>
          </p:cNvPr>
          <p:cNvSpPr/>
          <p:nvPr/>
        </p:nvSpPr>
        <p:spPr>
          <a:xfrm>
            <a:off x="5600701" y="3153153"/>
            <a:ext cx="3421966" cy="1802423"/>
          </a:xfrm>
          <a:prstGeom prst="wedgeRoundRectCallout">
            <a:avLst>
              <a:gd name="adj1" fmla="val -97823"/>
              <a:gd name="adj2" fmla="val -35660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vert="horz" lIns="320040" tIns="320040" rIns="320040" bIns="320040" rtlCol="0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Use the quick search to look for videos related to key words and phrases.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Run the search for your own terms, or click on one of the auto-suggestions to go directly to that video or keyword result.</a:t>
            </a:r>
          </a:p>
        </p:txBody>
      </p:sp>
    </p:spTree>
    <p:extLst>
      <p:ext uri="{BB962C8B-B14F-4D97-AF65-F5344CB8AC3E}">
        <p14:creationId xmlns:p14="http://schemas.microsoft.com/office/powerpoint/2010/main" val="29368440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098961" y="27942"/>
            <a:ext cx="3534508" cy="5028716"/>
            <a:chOff x="580292" y="694650"/>
            <a:chExt cx="3540788" cy="525728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l="6307" t="21631"/>
            <a:stretch/>
          </p:blipFill>
          <p:spPr>
            <a:xfrm>
              <a:off x="580292" y="694650"/>
              <a:ext cx="3540788" cy="2169332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r="1884"/>
            <a:stretch/>
          </p:blipFill>
          <p:spPr>
            <a:xfrm>
              <a:off x="583058" y="2863982"/>
              <a:ext cx="3531742" cy="3087954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8" name="Rounded Rectangular Callout 7"/>
          <p:cNvSpPr/>
          <p:nvPr/>
        </p:nvSpPr>
        <p:spPr>
          <a:xfrm>
            <a:off x="4475284" y="3072450"/>
            <a:ext cx="2813539" cy="502609"/>
          </a:xfrm>
          <a:prstGeom prst="wedgeRoundRectCallout">
            <a:avLst>
              <a:gd name="adj1" fmla="val -62581"/>
              <a:gd name="adj2" fmla="val -15283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vert="horz" lIns="320040" tIns="320040" rIns="320040" bIns="320040" rtlCol="0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Choose the collections you want to search across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4342153" y="80443"/>
            <a:ext cx="2198078" cy="478988"/>
          </a:xfrm>
          <a:prstGeom prst="wedgeRoundRectCallout">
            <a:avLst>
              <a:gd name="adj1" fmla="val -75342"/>
              <a:gd name="adj2" fmla="val -15345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vert="horz" lIns="320040" tIns="320040" rIns="320040" bIns="320040" rtlCol="0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Enter your search criteria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4627200" y="710775"/>
            <a:ext cx="3219231" cy="447443"/>
          </a:xfrm>
          <a:prstGeom prst="wedgeRoundRectCallout">
            <a:avLst>
              <a:gd name="adj1" fmla="val -73463"/>
              <a:gd name="adj2" fmla="val -23898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vert="horz" lIns="320040" tIns="320040" rIns="320040" bIns="320040" rtlCol="0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Search specifically for people, </a:t>
            </a:r>
            <a:r>
              <a:rPr kumimoji="0" lang="en-GB" sz="105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e.g. </a:t>
            </a: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authors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112664" y="3564559"/>
            <a:ext cx="1654590" cy="548217"/>
          </a:xfrm>
          <a:prstGeom prst="wedgeRoundRectCallout">
            <a:avLst>
              <a:gd name="adj1" fmla="val 55459"/>
              <a:gd name="adj2" fmla="val 86058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vert="horz" lIns="320040" tIns="320040" rIns="320040" bIns="320040" rtlCol="0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Select your publication date ranges</a:t>
            </a:r>
          </a:p>
        </p:txBody>
      </p:sp>
      <p:sp>
        <p:nvSpPr>
          <p:cNvPr id="15" name="Rounded Rectangular Callout 14"/>
          <p:cNvSpPr/>
          <p:nvPr/>
        </p:nvSpPr>
        <p:spPr>
          <a:xfrm>
            <a:off x="97661" y="4594091"/>
            <a:ext cx="1827855" cy="372978"/>
          </a:xfrm>
          <a:prstGeom prst="wedgeRoundRectCallout">
            <a:avLst>
              <a:gd name="adj1" fmla="val 64181"/>
              <a:gd name="adj2" fmla="val 39424"/>
              <a:gd name="adj3" fmla="val 16667"/>
            </a:avLst>
          </a:prstGeom>
          <a:solidFill>
            <a:schemeClr val="accent4">
              <a:lumMod val="75000"/>
            </a:schemeClr>
          </a:solidFill>
          <a:ln w="444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Click </a:t>
            </a: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Submit </a:t>
            </a: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when you’re ready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731631" y="4199408"/>
            <a:ext cx="8229600" cy="857250"/>
          </a:xfrm>
        </p:spPr>
        <p:txBody>
          <a:bodyPr>
            <a:normAutofit/>
          </a:bodyPr>
          <a:lstStyle/>
          <a:p>
            <a:r>
              <a:rPr lang="de-CH" sz="3300" dirty="0"/>
              <a:t>Using the Advanced search</a:t>
            </a:r>
            <a:endParaRPr lang="en-US" sz="3300" dirty="0"/>
          </a:p>
        </p:txBody>
      </p:sp>
      <p:sp>
        <p:nvSpPr>
          <p:cNvPr id="16" name="Rounded Rectangular Callout 15"/>
          <p:cNvSpPr/>
          <p:nvPr/>
        </p:nvSpPr>
        <p:spPr>
          <a:xfrm>
            <a:off x="97661" y="252550"/>
            <a:ext cx="1669593" cy="478988"/>
          </a:xfrm>
          <a:prstGeom prst="wedgeRoundRectCallout">
            <a:avLst>
              <a:gd name="adj1" fmla="val 56658"/>
              <a:gd name="adj2" fmla="val -19016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vert="horz" lIns="320040" tIns="320040" rIns="320040" bIns="320040" rtlCol="0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Add new rows for more criteria</a:t>
            </a:r>
          </a:p>
        </p:txBody>
      </p:sp>
      <p:sp>
        <p:nvSpPr>
          <p:cNvPr id="17" name="Rounded Rectangular Callout 16"/>
          <p:cNvSpPr/>
          <p:nvPr/>
        </p:nvSpPr>
        <p:spPr>
          <a:xfrm>
            <a:off x="4627199" y="1806859"/>
            <a:ext cx="2397855" cy="447443"/>
          </a:xfrm>
          <a:prstGeom prst="wedgeRoundRectCallout">
            <a:avLst>
              <a:gd name="adj1" fmla="val -103897"/>
              <a:gd name="adj2" fmla="val -23898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vert="horz" lIns="320040" tIns="320040" rIns="320040" bIns="320040" rtlCol="0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Choose the disciplines you want to search across</a:t>
            </a:r>
          </a:p>
        </p:txBody>
      </p:sp>
    </p:spTree>
    <p:extLst>
      <p:ext uri="{BB962C8B-B14F-4D97-AF65-F5344CB8AC3E}">
        <p14:creationId xmlns:p14="http://schemas.microsoft.com/office/powerpoint/2010/main" val="28225335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1729" y="178584"/>
            <a:ext cx="8424733" cy="857250"/>
          </a:xfrm>
        </p:spPr>
        <p:txBody>
          <a:bodyPr>
            <a:noAutofit/>
          </a:bodyPr>
          <a:lstStyle/>
          <a:p>
            <a:r>
              <a:rPr lang="de-CH" sz="3750" dirty="0"/>
              <a:t>Viewing your results</a:t>
            </a:r>
            <a:endParaRPr lang="en-US" sz="375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68498D-C88A-4C26-87CE-142CF4B7C2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8762" y="1067186"/>
            <a:ext cx="4601846" cy="39055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ounded Rectangular Callout 5"/>
          <p:cNvSpPr/>
          <p:nvPr/>
        </p:nvSpPr>
        <p:spPr>
          <a:xfrm>
            <a:off x="94505" y="1938405"/>
            <a:ext cx="2512402" cy="2163101"/>
          </a:xfrm>
          <a:prstGeom prst="wedgeRoundRectCallout">
            <a:avLst>
              <a:gd name="adj1" fmla="val 59414"/>
              <a:gd name="adj2" fmla="val -17704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vert="horz" lIns="320040" tIns="320040" rIns="320040" bIns="320040" rtlCol="0" anchor="ctr" anchorCtr="0">
            <a:noAutofit/>
          </a:bodyPr>
          <a:lstStyle/>
          <a:p>
            <a:pPr defTabSz="914400">
              <a:spcBef>
                <a:spcPct val="20000"/>
              </a:spcBef>
            </a:pPr>
            <a:r>
              <a:rPr lang="en-GB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Use the filters on the left-hand side of the search results page to refine your search; you can filter by content type and discipline, and use the publication date slider to find older or newer content. 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1887511" y="4364462"/>
            <a:ext cx="1922329" cy="713837"/>
          </a:xfrm>
          <a:prstGeom prst="wedgeRoundRectCallout">
            <a:avLst>
              <a:gd name="adj1" fmla="val -2762"/>
              <a:gd name="adj2" fmla="val -70977"/>
              <a:gd name="adj3" fmla="val 16667"/>
            </a:avLst>
          </a:prstGeom>
          <a:solidFill>
            <a:schemeClr val="accent4">
              <a:lumMod val="75000"/>
            </a:schemeClr>
          </a:solidFill>
          <a:ln w="444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algn="ctr"/>
            <a:r>
              <a:rPr lang="en-GB" sz="1000" dirty="0">
                <a:solidFill>
                  <a:schemeClr val="bg1"/>
                </a:solidFill>
              </a:rPr>
              <a:t>You must click the </a:t>
            </a:r>
            <a:r>
              <a:rPr lang="en-GB" sz="1000" b="1" dirty="0">
                <a:solidFill>
                  <a:schemeClr val="bg1"/>
                </a:solidFill>
              </a:rPr>
              <a:t>Apply filter </a:t>
            </a:r>
            <a:r>
              <a:rPr lang="en-GB" sz="1000" dirty="0">
                <a:solidFill>
                  <a:schemeClr val="bg1"/>
                </a:solidFill>
              </a:rPr>
              <a:t>button to apply your changes.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7404044" y="4541842"/>
            <a:ext cx="1739187" cy="430887"/>
            <a:chOff x="280113" y="4465320"/>
            <a:chExt cx="1739187" cy="430887"/>
          </a:xfrm>
        </p:grpSpPr>
        <p:sp>
          <p:nvSpPr>
            <p:cNvPr id="17" name="TextBox 16"/>
            <p:cNvSpPr txBox="1"/>
            <p:nvPr/>
          </p:nvSpPr>
          <p:spPr>
            <a:xfrm>
              <a:off x="483312" y="4465320"/>
              <a:ext cx="153598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b="1" dirty="0">
                  <a:solidFill>
                    <a:schemeClr val="tx2"/>
                  </a:solidFill>
                  <a:latin typeface="Arial" pitchFamily="34" charset="0"/>
                  <a:ea typeface="+mj-ea"/>
                  <a:cs typeface="Arial" pitchFamily="34" charset="0"/>
                </a:rPr>
                <a:t>Item is not available                       at your institution</a:t>
              </a: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0113" y="4559175"/>
              <a:ext cx="190844" cy="226185"/>
            </a:xfrm>
            <a:prstGeom prst="rect">
              <a:avLst/>
            </a:prstGeom>
          </p:spPr>
        </p:pic>
      </p:grpSp>
      <p:sp>
        <p:nvSpPr>
          <p:cNvPr id="12" name="Rounded Rectangular Callout 11"/>
          <p:cNvSpPr/>
          <p:nvPr/>
        </p:nvSpPr>
        <p:spPr>
          <a:xfrm>
            <a:off x="7457904" y="2546686"/>
            <a:ext cx="1591591" cy="946541"/>
          </a:xfrm>
          <a:prstGeom prst="wedgeRoundRectCallout">
            <a:avLst>
              <a:gd name="adj1" fmla="val -62154"/>
              <a:gd name="adj2" fmla="val -45922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vert="horz" lIns="320040" tIns="320040" rIns="320040" bIns="320040" rtlCol="0" anchor="ctr" anchorCtr="0">
            <a:noAutofit/>
          </a:bodyPr>
          <a:lstStyle/>
          <a:p>
            <a:pPr defTabSz="914400">
              <a:spcBef>
                <a:spcPct val="20000"/>
              </a:spcBef>
            </a:pPr>
            <a:r>
              <a:rPr lang="en-GB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Click the image or title to open the video.</a:t>
            </a:r>
          </a:p>
        </p:txBody>
      </p:sp>
    </p:spTree>
    <p:extLst>
      <p:ext uri="{BB962C8B-B14F-4D97-AF65-F5344CB8AC3E}">
        <p14:creationId xmlns:p14="http://schemas.microsoft.com/office/powerpoint/2010/main" val="23491377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4400" b="1" dirty="0"/>
              <a:t>Applying your learning</a:t>
            </a:r>
          </a:p>
        </p:txBody>
      </p:sp>
      <p:sp>
        <p:nvSpPr>
          <p:cNvPr id="11" name="Subtitle 10"/>
          <p:cNvSpPr>
            <a:spLocks noGrp="1"/>
          </p:cNvSpPr>
          <p:nvPr>
            <p:ph type="subTitle" idx="1"/>
          </p:nvPr>
        </p:nvSpPr>
        <p:spPr>
          <a:xfrm>
            <a:off x="685799" y="2324119"/>
            <a:ext cx="8325879" cy="2351313"/>
          </a:xfrm>
        </p:spPr>
        <p:txBody>
          <a:bodyPr>
            <a:no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2200" b="1" dirty="0"/>
              <a:t>Visit</a:t>
            </a:r>
            <a:r>
              <a:rPr lang="en-GB" sz="2200" dirty="0"/>
              <a:t> the </a:t>
            </a:r>
            <a:r>
              <a:rPr lang="en-GB" sz="2200" i="1" dirty="0"/>
              <a:t>SAGE Video </a:t>
            </a:r>
            <a:r>
              <a:rPr lang="en-GB" sz="2200" dirty="0"/>
              <a:t>homepage at </a:t>
            </a:r>
            <a:r>
              <a:rPr lang="en-GB" sz="2200" b="1" u="sng" dirty="0">
                <a:solidFill>
                  <a:schemeClr val="bg2"/>
                </a:solidFill>
              </a:rPr>
              <a:t>http://sk.sagepub.com/video</a:t>
            </a:r>
            <a:r>
              <a:rPr lang="en-GB" sz="2200" b="1" dirty="0">
                <a:solidFill>
                  <a:schemeClr val="bg2"/>
                </a:solidFill>
              </a:rPr>
              <a:t> </a:t>
            </a:r>
            <a:r>
              <a:rPr lang="en-GB" sz="2200" dirty="0"/>
              <a:t>or find it via your library catalogue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2200" b="1" dirty="0"/>
              <a:t>Find a video </a:t>
            </a:r>
            <a:r>
              <a:rPr lang="en-GB" sz="2200" dirty="0"/>
              <a:t>in your subject area using </a:t>
            </a:r>
            <a:r>
              <a:rPr lang="en-GB" sz="2200" b="1" dirty="0"/>
              <a:t>Browse by Discipline</a:t>
            </a:r>
            <a:endParaRPr lang="en-GB" sz="22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2200" b="1" dirty="0"/>
              <a:t>Run a search </a:t>
            </a:r>
            <a:r>
              <a:rPr lang="en-GB" sz="2200" dirty="0"/>
              <a:t>based on a current assignment or project you are working on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2200" b="1" dirty="0"/>
              <a:t>Use the filters </a:t>
            </a:r>
            <a:r>
              <a:rPr lang="en-GB" sz="2200" dirty="0"/>
              <a:t>to look at videos from </a:t>
            </a:r>
            <a:r>
              <a:rPr lang="en-GB" sz="2200" b="1" dirty="0"/>
              <a:t>one</a:t>
            </a:r>
            <a:r>
              <a:rPr lang="en-GB" sz="2200" dirty="0"/>
              <a:t> video type</a:t>
            </a:r>
            <a:endParaRPr lang="en-GB" sz="2200" b="1" dirty="0"/>
          </a:p>
        </p:txBody>
      </p:sp>
      <p:sp>
        <p:nvSpPr>
          <p:cNvPr id="13" name="Rectangle 12">
            <a:hlinkClick r:id="rId2"/>
          </p:cNvPr>
          <p:cNvSpPr/>
          <p:nvPr/>
        </p:nvSpPr>
        <p:spPr>
          <a:xfrm>
            <a:off x="4996543" y="2585423"/>
            <a:ext cx="3461657" cy="397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 descr="Icon_2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183" y="123855"/>
            <a:ext cx="1279495" cy="1279495"/>
          </a:xfrm>
          <a:prstGeom prst="rect">
            <a:avLst/>
          </a:prstGeom>
        </p:spPr>
      </p:pic>
      <p:sp>
        <p:nvSpPr>
          <p:cNvPr id="3" name="Rectangle 2">
            <a:hlinkClick r:id="rId4"/>
          </p:cNvPr>
          <p:cNvSpPr/>
          <p:nvPr/>
        </p:nvSpPr>
        <p:spPr>
          <a:xfrm>
            <a:off x="1054003" y="2701319"/>
            <a:ext cx="3887945" cy="4188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50729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93" y="1584461"/>
            <a:ext cx="7215808" cy="1102519"/>
          </a:xfrm>
        </p:spPr>
        <p:txBody>
          <a:bodyPr/>
          <a:lstStyle/>
          <a:p>
            <a:r>
              <a:rPr lang="en-US" sz="4300" b="1" dirty="0"/>
              <a:t>The Video page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66594" y="2686980"/>
            <a:ext cx="6077406" cy="1314450"/>
          </a:xfrm>
        </p:spPr>
        <p:txBody>
          <a:bodyPr/>
          <a:lstStyle/>
          <a:p>
            <a:r>
              <a:rPr lang="en-US" dirty="0"/>
              <a:t>Video page features and functionality</a:t>
            </a:r>
          </a:p>
        </p:txBody>
      </p:sp>
      <p:pic>
        <p:nvPicPr>
          <p:cNvPr id="4" name="Picture 3" descr="rock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02687" flipH="1">
            <a:off x="6376459" y="-809752"/>
            <a:ext cx="3206974" cy="445413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07546" y="249663"/>
            <a:ext cx="4015784" cy="461665"/>
            <a:chOff x="292620" y="157316"/>
            <a:chExt cx="4015784" cy="461665"/>
          </a:xfrm>
        </p:grpSpPr>
        <p:sp>
          <p:nvSpPr>
            <p:cNvPr id="8" name="Right Arrow 7"/>
            <p:cNvSpPr/>
            <p:nvPr/>
          </p:nvSpPr>
          <p:spPr>
            <a:xfrm rot="10800000">
              <a:off x="292620" y="259938"/>
              <a:ext cx="353014" cy="256420"/>
            </a:xfrm>
            <a:prstGeom prst="rightArrow">
              <a:avLst>
                <a:gd name="adj1" fmla="val 37702"/>
                <a:gd name="adj2" fmla="val 6229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9" name="TextBox 8">
              <a:hlinkClick r:id="rId3" action="ppaction://hlinksldjump"/>
            </p:cNvPr>
            <p:cNvSpPr txBox="1"/>
            <p:nvPr/>
          </p:nvSpPr>
          <p:spPr>
            <a:xfrm>
              <a:off x="682171" y="157316"/>
              <a:ext cx="36262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solidFill>
                    <a:schemeClr val="bg1"/>
                  </a:solidFill>
                </a:rPr>
                <a:t>Back to </a:t>
              </a:r>
              <a:r>
                <a:rPr lang="en-GB" sz="2400" b="1" dirty="0">
                  <a:solidFill>
                    <a:schemeClr val="bg1"/>
                  </a:solidFill>
                </a:rPr>
                <a:t>Contents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099473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3"/>
          <p:cNvSpPr txBox="1">
            <a:spLocks/>
          </p:cNvSpPr>
          <p:nvPr/>
        </p:nvSpPr>
        <p:spPr>
          <a:xfrm>
            <a:off x="457200" y="187924"/>
            <a:ext cx="8229600" cy="6508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3400" i="1" dirty="0">
                <a:solidFill>
                  <a:srgbClr val="50B2C3"/>
                </a:solidFill>
              </a:rPr>
              <a:t>SAGE Video </a:t>
            </a:r>
            <a:r>
              <a:rPr lang="de-CH" sz="3400" dirty="0">
                <a:solidFill>
                  <a:srgbClr val="50B2C3"/>
                </a:solidFill>
              </a:rPr>
              <a:t>page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EE648B">
                  <a:lumMod val="75000"/>
                </a:srgb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C3F067-EDAE-4799-B703-73BD95823F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2507" y="1088607"/>
            <a:ext cx="5844293" cy="33030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ounded Rectangular Callout 5">
            <a:extLst>
              <a:ext uri="{FF2B5EF4-FFF2-40B4-BE49-F238E27FC236}">
                <a16:creationId xmlns:a16="http://schemas.microsoft.com/office/drawing/2014/main" id="{F49955F5-F12F-4BA9-B752-AD59DAB8D155}"/>
              </a:ext>
            </a:extLst>
          </p:cNvPr>
          <p:cNvSpPr/>
          <p:nvPr/>
        </p:nvSpPr>
        <p:spPr>
          <a:xfrm>
            <a:off x="125214" y="2319336"/>
            <a:ext cx="2408153" cy="2240630"/>
          </a:xfrm>
          <a:prstGeom prst="wedgeRoundRectCallout">
            <a:avLst>
              <a:gd name="adj1" fmla="val 65752"/>
              <a:gd name="adj2" fmla="val 12673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vert="horz" lIns="320040" tIns="320040" rIns="320040" bIns="320040" rtlCol="0" anchor="ctr" anchorCtr="0">
            <a:noAutofit/>
          </a:bodyPr>
          <a:lstStyle/>
          <a:p>
            <a:pPr defTabSz="914400">
              <a:spcBef>
                <a:spcPct val="20000"/>
              </a:spcBef>
            </a:pPr>
            <a:r>
              <a:rPr lang="en-GB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Use the functions at the bottom of the video display to </a:t>
            </a:r>
            <a:r>
              <a:rPr lang="en-GB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adjust the volume</a:t>
            </a:r>
            <a:r>
              <a:rPr lang="en-GB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increase and decrease the </a:t>
            </a:r>
            <a:r>
              <a:rPr lang="en-GB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video quality</a:t>
            </a:r>
            <a:r>
              <a:rPr lang="en-GB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and </a:t>
            </a:r>
            <a:r>
              <a:rPr lang="en-GB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playback speed</a:t>
            </a:r>
            <a:r>
              <a:rPr lang="en-GB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add </a:t>
            </a:r>
            <a:r>
              <a:rPr lang="en-GB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subtitles</a:t>
            </a:r>
            <a:r>
              <a:rPr lang="en-GB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GB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open in a new tab</a:t>
            </a:r>
            <a:r>
              <a:rPr lang="en-GB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or </a:t>
            </a:r>
            <a:r>
              <a:rPr lang="en-GB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view full-screen</a:t>
            </a:r>
            <a:r>
              <a:rPr lang="en-GB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921715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3"/>
          <p:cNvSpPr txBox="1">
            <a:spLocks/>
          </p:cNvSpPr>
          <p:nvPr/>
        </p:nvSpPr>
        <p:spPr>
          <a:xfrm>
            <a:off x="457200" y="187924"/>
            <a:ext cx="8229600" cy="6508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3400" i="1" dirty="0">
                <a:solidFill>
                  <a:srgbClr val="50B2C3"/>
                </a:solidFill>
              </a:rPr>
              <a:t>SAGE Video </a:t>
            </a:r>
            <a:r>
              <a:rPr lang="de-CH" sz="3400" dirty="0">
                <a:solidFill>
                  <a:srgbClr val="50B2C3"/>
                </a:solidFill>
              </a:rPr>
              <a:t>page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EE648B">
                  <a:lumMod val="75000"/>
                </a:srgb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C3F067-EDAE-4799-B703-73BD95823F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088607"/>
            <a:ext cx="5844293" cy="33030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ounded Rectangular Callout 6">
            <a:extLst>
              <a:ext uri="{FF2B5EF4-FFF2-40B4-BE49-F238E27FC236}">
                <a16:creationId xmlns:a16="http://schemas.microsoft.com/office/drawing/2014/main" id="{B18FE099-E00B-48C1-B037-1DFE62E4AC59}"/>
              </a:ext>
            </a:extLst>
          </p:cNvPr>
          <p:cNvSpPr/>
          <p:nvPr/>
        </p:nvSpPr>
        <p:spPr>
          <a:xfrm>
            <a:off x="6175718" y="4058530"/>
            <a:ext cx="2869808" cy="897046"/>
          </a:xfrm>
          <a:prstGeom prst="wedgeRoundRectCallout">
            <a:avLst>
              <a:gd name="adj1" fmla="val -112336"/>
              <a:gd name="adj2" fmla="val -56254"/>
              <a:gd name="adj3" fmla="val 16667"/>
            </a:avLst>
          </a:prstGeom>
          <a:solidFill>
            <a:schemeClr val="accent4">
              <a:lumMod val="75000"/>
            </a:schemeClr>
          </a:solidFill>
          <a:ln w="444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Videos are streaming only, but you can download a PDF of the video transcript by clicking the </a:t>
            </a:r>
            <a:r>
              <a:rPr lang="en-GB" sz="1200" b="1" dirty="0">
                <a:solidFill>
                  <a:schemeClr val="bg1"/>
                </a:solidFill>
              </a:rPr>
              <a:t>Download PDF </a:t>
            </a:r>
            <a:r>
              <a:rPr lang="en-GB" sz="1200" dirty="0">
                <a:solidFill>
                  <a:schemeClr val="bg1"/>
                </a:solidFill>
              </a:rPr>
              <a:t>icon.</a:t>
            </a:r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CE11D497-50D2-4148-A6A9-9A4EB811F4BA}"/>
              </a:ext>
            </a:extLst>
          </p:cNvPr>
          <p:cNvSpPr/>
          <p:nvPr/>
        </p:nvSpPr>
        <p:spPr>
          <a:xfrm>
            <a:off x="6953392" y="2015660"/>
            <a:ext cx="1944768" cy="1448942"/>
          </a:xfrm>
          <a:prstGeom prst="wedgeRoundRectCallout">
            <a:avLst>
              <a:gd name="adj1" fmla="val -115418"/>
              <a:gd name="adj2" fmla="val -43953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vert="horz" lIns="320040" tIns="320040" rIns="320040" bIns="320040" rtlCol="0" anchor="ctr" anchorCtr="0">
            <a:noAutofit/>
          </a:bodyPr>
          <a:lstStyle/>
          <a:p>
            <a:pPr defTabSz="914400">
              <a:spcBef>
                <a:spcPct val="20000"/>
              </a:spcBef>
            </a:pPr>
            <a:r>
              <a:rPr lang="en-GB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Use the auto-scrolling transcript to follow along with the video as it plays.</a:t>
            </a:r>
          </a:p>
        </p:txBody>
      </p:sp>
    </p:spTree>
    <p:extLst>
      <p:ext uri="{BB962C8B-B14F-4D97-AF65-F5344CB8AC3E}">
        <p14:creationId xmlns:p14="http://schemas.microsoft.com/office/powerpoint/2010/main" val="15221041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3"/>
          <p:cNvSpPr txBox="1">
            <a:spLocks/>
          </p:cNvSpPr>
          <p:nvPr/>
        </p:nvSpPr>
        <p:spPr>
          <a:xfrm>
            <a:off x="457200" y="187924"/>
            <a:ext cx="8229600" cy="6508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3400" i="1" dirty="0">
                <a:solidFill>
                  <a:srgbClr val="50B2C3"/>
                </a:solidFill>
              </a:rPr>
              <a:t>SAGE Video </a:t>
            </a:r>
            <a:r>
              <a:rPr lang="de-CH" sz="3400" dirty="0">
                <a:solidFill>
                  <a:srgbClr val="50B2C3"/>
                </a:solidFill>
              </a:rPr>
              <a:t>page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EE648B">
                  <a:lumMod val="75000"/>
                </a:srgb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C3F067-EDAE-4799-B703-73BD95823F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088607"/>
            <a:ext cx="5844293" cy="33030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7908372D-1CCA-4133-89B9-F8F256A7DC7C}"/>
              </a:ext>
            </a:extLst>
          </p:cNvPr>
          <p:cNvSpPr/>
          <p:nvPr/>
        </p:nvSpPr>
        <p:spPr>
          <a:xfrm>
            <a:off x="6380397" y="1561514"/>
            <a:ext cx="2673399" cy="2492518"/>
          </a:xfrm>
          <a:prstGeom prst="wedgeRoundRectCallout">
            <a:avLst>
              <a:gd name="adj1" fmla="val -90778"/>
              <a:gd name="adj2" fmla="val 36730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vert="horz" lIns="320040" tIns="320040" rIns="320040" bIns="320040" rtlCol="0" anchor="ctr" anchorCtr="0">
            <a:no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Use the icons beneath the video transcript to: to </a:t>
            </a:r>
            <a:r>
              <a:rPr lang="en-GB" sz="1200" b="1" dirty="0">
                <a:solidFill>
                  <a:schemeClr val="bg1"/>
                </a:solidFill>
              </a:rPr>
              <a:t>Cite </a:t>
            </a:r>
            <a:r>
              <a:rPr lang="en-GB" sz="1200" dirty="0">
                <a:solidFill>
                  <a:schemeClr val="bg1"/>
                </a:solidFill>
              </a:rPr>
              <a:t>in 4 referencing styles, </a:t>
            </a:r>
            <a:r>
              <a:rPr lang="en-GB" sz="1200" b="1" dirty="0">
                <a:solidFill>
                  <a:schemeClr val="bg1"/>
                </a:solidFill>
              </a:rPr>
              <a:t>Share</a:t>
            </a:r>
            <a:r>
              <a:rPr lang="en-GB" sz="1200" dirty="0">
                <a:solidFill>
                  <a:schemeClr val="bg1"/>
                </a:solidFill>
              </a:rPr>
              <a:t> with a friend, student or colleague, </a:t>
            </a:r>
            <a:r>
              <a:rPr lang="en-GB" sz="1200" b="1" dirty="0">
                <a:solidFill>
                  <a:schemeClr val="bg1"/>
                </a:solidFill>
              </a:rPr>
              <a:t>Embed</a:t>
            </a:r>
            <a:r>
              <a:rPr lang="en-GB" sz="1200" dirty="0">
                <a:solidFill>
                  <a:schemeClr val="bg1"/>
                </a:solidFill>
              </a:rPr>
              <a:t> a video into a learning management system (LMS) or virtual learning environment (VLE), or </a:t>
            </a:r>
            <a:r>
              <a:rPr lang="en-GB" sz="1200" b="1" dirty="0">
                <a:solidFill>
                  <a:schemeClr val="bg1"/>
                </a:solidFill>
              </a:rPr>
              <a:t>Get link </a:t>
            </a:r>
            <a:r>
              <a:rPr lang="en-GB" sz="1200" dirty="0">
                <a:solidFill>
                  <a:schemeClr val="bg1"/>
                </a:solidFill>
              </a:rPr>
              <a:t>to generate a permalink to link to the video page directly.</a:t>
            </a:r>
          </a:p>
        </p:txBody>
      </p:sp>
    </p:spTree>
    <p:extLst>
      <p:ext uri="{BB962C8B-B14F-4D97-AF65-F5344CB8AC3E}">
        <p14:creationId xmlns:p14="http://schemas.microsoft.com/office/powerpoint/2010/main" val="30030985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3"/>
          <p:cNvSpPr txBox="1">
            <a:spLocks/>
          </p:cNvSpPr>
          <p:nvPr/>
        </p:nvSpPr>
        <p:spPr>
          <a:xfrm>
            <a:off x="457200" y="187924"/>
            <a:ext cx="8229600" cy="6508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3400" i="1" dirty="0">
                <a:solidFill>
                  <a:srgbClr val="50B2C3"/>
                </a:solidFill>
              </a:rPr>
              <a:t>SAGE Video </a:t>
            </a:r>
            <a:r>
              <a:rPr lang="de-CH" sz="3400" dirty="0">
                <a:solidFill>
                  <a:srgbClr val="50B2C3"/>
                </a:solidFill>
              </a:rPr>
              <a:t>page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EE648B">
                  <a:lumMod val="75000"/>
                </a:srgb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C3F067-EDAE-4799-B703-73BD95823F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088607"/>
            <a:ext cx="5844293" cy="33030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ounded Rectangular Callout 6">
            <a:extLst>
              <a:ext uri="{FF2B5EF4-FFF2-40B4-BE49-F238E27FC236}">
                <a16:creationId xmlns:a16="http://schemas.microsoft.com/office/drawing/2014/main" id="{7FE4C253-502A-4B5B-B11A-5F6FE4C8DEC0}"/>
              </a:ext>
            </a:extLst>
          </p:cNvPr>
          <p:cNvSpPr/>
          <p:nvPr/>
        </p:nvSpPr>
        <p:spPr>
          <a:xfrm>
            <a:off x="6415566" y="1744394"/>
            <a:ext cx="2673399" cy="1336431"/>
          </a:xfrm>
          <a:prstGeom prst="wedgeRoundRectCallout">
            <a:avLst>
              <a:gd name="adj1" fmla="val -62100"/>
              <a:gd name="adj2" fmla="val -41873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vert="horz" lIns="320040" tIns="320040" rIns="320040" bIns="320040" rtlCol="0" anchor="ctr" anchorCtr="0">
            <a:no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Use </a:t>
            </a:r>
            <a:r>
              <a:rPr lang="en-GB" sz="1200" b="1" dirty="0">
                <a:solidFill>
                  <a:schemeClr val="bg1"/>
                </a:solidFill>
              </a:rPr>
              <a:t>Add to list </a:t>
            </a:r>
            <a:r>
              <a:rPr lang="en-GB" sz="1200" dirty="0">
                <a:solidFill>
                  <a:schemeClr val="bg1"/>
                </a:solidFill>
              </a:rPr>
              <a:t>to create lists of your favourite videos.</a:t>
            </a:r>
          </a:p>
          <a:p>
            <a:r>
              <a:rPr lang="en-GB" sz="1200" b="1" dirty="0">
                <a:solidFill>
                  <a:schemeClr val="bg1"/>
                </a:solidFill>
              </a:rPr>
              <a:t>*</a:t>
            </a:r>
            <a:r>
              <a:rPr lang="en-US" sz="1200" b="1" dirty="0">
                <a:solidFill>
                  <a:schemeClr val="bg1"/>
                </a:solidFill>
              </a:rPr>
              <a:t>You will need to be signed in to your Profile to add videos to a list.*</a:t>
            </a:r>
            <a:endParaRPr lang="en-GB" sz="1200" b="1" dirty="0">
              <a:solidFill>
                <a:schemeClr val="bg1"/>
              </a:solidFill>
            </a:endParaRPr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B3F74BA1-FD2F-4775-A7C7-F91DFFC6532B}"/>
              </a:ext>
            </a:extLst>
          </p:cNvPr>
          <p:cNvSpPr/>
          <p:nvPr/>
        </p:nvSpPr>
        <p:spPr>
          <a:xfrm>
            <a:off x="6689649" y="4188092"/>
            <a:ext cx="2125231" cy="694574"/>
          </a:xfrm>
          <a:prstGeom prst="wedgeRoundRectCallout">
            <a:avLst>
              <a:gd name="adj1" fmla="val -38077"/>
              <a:gd name="adj2" fmla="val -12687"/>
              <a:gd name="adj3" fmla="val 16667"/>
            </a:avLst>
          </a:prstGeom>
          <a:solidFill>
            <a:schemeClr val="accent4">
              <a:lumMod val="75000"/>
            </a:schemeClr>
          </a:solidFill>
          <a:ln w="444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algn="ctr"/>
            <a:r>
              <a:rPr lang="en-GB" sz="1100" dirty="0">
                <a:solidFill>
                  <a:schemeClr val="bg1"/>
                </a:solidFill>
              </a:rPr>
              <a:t>TIP: To learn how to create your Profile, </a:t>
            </a:r>
            <a:r>
              <a:rPr lang="en-GB" sz="1100" b="1" u="sng" dirty="0">
                <a:solidFill>
                  <a:schemeClr val="bg1"/>
                </a:solidFill>
              </a:rPr>
              <a:t>click here</a:t>
            </a:r>
            <a:r>
              <a:rPr lang="en-GB" sz="11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4" name="Rectangle 3">
            <a:hlinkClick r:id="rId3" action="ppaction://hlinksldjump"/>
            <a:extLst>
              <a:ext uri="{FF2B5EF4-FFF2-40B4-BE49-F238E27FC236}">
                <a16:creationId xmlns:a16="http://schemas.microsoft.com/office/drawing/2014/main" id="{218D5A6E-926E-43FA-93BC-22AAA1318560}"/>
              </a:ext>
            </a:extLst>
          </p:cNvPr>
          <p:cNvSpPr/>
          <p:nvPr/>
        </p:nvSpPr>
        <p:spPr>
          <a:xfrm>
            <a:off x="7329268" y="4614203"/>
            <a:ext cx="822960" cy="2039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36076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7546" y="737581"/>
            <a:ext cx="8572660" cy="1102519"/>
          </a:xfrm>
        </p:spPr>
        <p:txBody>
          <a:bodyPr/>
          <a:lstStyle/>
          <a:p>
            <a:r>
              <a:rPr lang="en-US" sz="4000" b="1" dirty="0"/>
              <a:t>Using this 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7546" y="1685045"/>
            <a:ext cx="7772400" cy="3211419"/>
          </a:xfrm>
        </p:spPr>
        <p:txBody>
          <a:bodyPr>
            <a:normAutofit/>
          </a:bodyPr>
          <a:lstStyle/>
          <a:p>
            <a:r>
              <a:rPr lang="en-US" sz="2800" dirty="0"/>
              <a:t>Navigate to a specific section using the interactive links on the next slide, </a:t>
            </a:r>
            <a:r>
              <a:rPr lang="en-US" sz="2800" b="1" dirty="0"/>
              <a:t>OR</a:t>
            </a:r>
          </a:p>
          <a:p>
            <a:r>
              <a:rPr lang="en-US" sz="2800" dirty="0"/>
              <a:t>Follow along slide-by slide</a:t>
            </a:r>
          </a:p>
          <a:p>
            <a:endParaRPr lang="en-US" sz="2800" dirty="0"/>
          </a:p>
          <a:p>
            <a:r>
              <a:rPr lang="en-US" sz="2800" dirty="0"/>
              <a:t>We recommend you view this PowerPoint in </a:t>
            </a:r>
            <a:r>
              <a:rPr lang="en-US" sz="2800" b="1" dirty="0"/>
              <a:t>Presentation mode</a:t>
            </a:r>
            <a:r>
              <a:rPr lang="en-US" sz="2800" dirty="0"/>
              <a:t> for the best experience.</a:t>
            </a:r>
          </a:p>
        </p:txBody>
      </p:sp>
      <p:pic>
        <p:nvPicPr>
          <p:cNvPr id="4" name="Picture 3" descr="rock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02687" flipH="1">
            <a:off x="6376459" y="-809752"/>
            <a:ext cx="3206974" cy="4454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4208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3"/>
          <p:cNvSpPr txBox="1">
            <a:spLocks/>
          </p:cNvSpPr>
          <p:nvPr/>
        </p:nvSpPr>
        <p:spPr>
          <a:xfrm>
            <a:off x="457200" y="187924"/>
            <a:ext cx="8229600" cy="6508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3400" u="none" strike="noStrike" kern="1200" cap="none" spc="0" normalizeH="0" baseline="0" noProof="0" dirty="0">
                <a:ln>
                  <a:noFill/>
                </a:ln>
                <a:solidFill>
                  <a:srgbClr val="50B2C3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Cr</a:t>
            </a:r>
            <a:r>
              <a:rPr lang="de-CH" sz="3400" dirty="0">
                <a:solidFill>
                  <a:srgbClr val="50B2C3"/>
                </a:solidFill>
              </a:rPr>
              <a:t>eate video clips</a:t>
            </a:r>
            <a:endParaRPr kumimoji="0" lang="en-US" sz="3400" u="none" strike="noStrike" kern="1200" cap="none" spc="0" normalizeH="0" baseline="0" noProof="0" dirty="0">
              <a:ln>
                <a:noFill/>
              </a:ln>
              <a:solidFill>
                <a:srgbClr val="EE648B">
                  <a:lumMod val="75000"/>
                </a:srgb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2DD52B-363B-41FA-B3C5-AFA4554442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0077" y="838726"/>
            <a:ext cx="5856723" cy="36696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ounded Rectangular Callout 5">
            <a:extLst>
              <a:ext uri="{FF2B5EF4-FFF2-40B4-BE49-F238E27FC236}">
                <a16:creationId xmlns:a16="http://schemas.microsoft.com/office/drawing/2014/main" id="{A488C80A-FF74-4448-AB4D-3B20C507EF92}"/>
              </a:ext>
            </a:extLst>
          </p:cNvPr>
          <p:cNvSpPr/>
          <p:nvPr/>
        </p:nvSpPr>
        <p:spPr>
          <a:xfrm>
            <a:off x="97024" y="1107266"/>
            <a:ext cx="2526510" cy="3401143"/>
          </a:xfrm>
          <a:prstGeom prst="wedgeRoundRectCallout">
            <a:avLst>
              <a:gd name="adj1" fmla="val 85620"/>
              <a:gd name="adj2" fmla="val 26344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r>
              <a:rPr lang="en-GB" sz="1100" b="1" dirty="0">
                <a:solidFill>
                  <a:schemeClr val="bg1"/>
                </a:solidFill>
              </a:rPr>
              <a:t>Create video clips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schemeClr val="bg1"/>
                </a:solidFill>
              </a:rPr>
              <a:t>Click on </a:t>
            </a:r>
            <a:r>
              <a:rPr lang="en-GB" sz="1100" b="1" dirty="0">
                <a:solidFill>
                  <a:schemeClr val="bg1"/>
                </a:solidFill>
              </a:rPr>
              <a:t>Create Clip</a:t>
            </a:r>
            <a:r>
              <a:rPr lang="en-GB" sz="1100" dirty="0">
                <a:solidFill>
                  <a:schemeClr val="bg1"/>
                </a:solidFill>
              </a:rPr>
              <a:t> beneath the video.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schemeClr val="bg1"/>
                </a:solidFill>
              </a:rPr>
              <a:t>Use the sliders that appear on the video to select the start and end times of your clip.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schemeClr val="bg1"/>
                </a:solidFill>
              </a:rPr>
              <a:t>Click on </a:t>
            </a:r>
            <a:r>
              <a:rPr lang="en-GB" sz="1100" b="1" dirty="0">
                <a:solidFill>
                  <a:schemeClr val="bg1"/>
                </a:solidFill>
              </a:rPr>
              <a:t>Save to my clips (a list just for clips) </a:t>
            </a:r>
            <a:r>
              <a:rPr lang="en-GB" sz="1100" dirty="0">
                <a:solidFill>
                  <a:schemeClr val="bg1"/>
                </a:solidFill>
              </a:rPr>
              <a:t>or</a:t>
            </a:r>
            <a:r>
              <a:rPr lang="en-GB" sz="1100" b="1" dirty="0">
                <a:solidFill>
                  <a:schemeClr val="bg1"/>
                </a:solidFill>
              </a:rPr>
              <a:t> Save to my list.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schemeClr val="bg1"/>
                </a:solidFill>
              </a:rPr>
              <a:t>If you select, </a:t>
            </a:r>
            <a:r>
              <a:rPr lang="en-GB" sz="1100" b="1" dirty="0">
                <a:solidFill>
                  <a:schemeClr val="bg1"/>
                </a:solidFill>
              </a:rPr>
              <a:t>Save to my list</a:t>
            </a:r>
            <a:r>
              <a:rPr lang="en-GB" sz="1100" dirty="0">
                <a:solidFill>
                  <a:schemeClr val="bg1"/>
                </a:solidFill>
              </a:rPr>
              <a:t>, choose the list you’d like to add the video clip to, or create a brand-new list.</a:t>
            </a:r>
          </a:p>
          <a:p>
            <a:r>
              <a:rPr lang="en-GB" sz="1100" b="1" dirty="0">
                <a:solidFill>
                  <a:schemeClr val="bg1"/>
                </a:solidFill>
              </a:rPr>
              <a:t>*</a:t>
            </a:r>
            <a:r>
              <a:rPr lang="en-US" sz="1100" b="1" dirty="0">
                <a:solidFill>
                  <a:schemeClr val="bg1"/>
                </a:solidFill>
              </a:rPr>
              <a:t>You will need to be signed in to your Profile to save clips.*</a:t>
            </a:r>
            <a:endParaRPr lang="en-GB" sz="1100" b="1" dirty="0">
              <a:solidFill>
                <a:schemeClr val="bg1"/>
              </a:solidFill>
            </a:endParaRPr>
          </a:p>
        </p:txBody>
      </p:sp>
      <p:sp>
        <p:nvSpPr>
          <p:cNvPr id="9" name="Rounded Rectangular Callout 7">
            <a:extLst>
              <a:ext uri="{FF2B5EF4-FFF2-40B4-BE49-F238E27FC236}">
                <a16:creationId xmlns:a16="http://schemas.microsoft.com/office/drawing/2014/main" id="{2B75487D-0AF5-4625-AD8A-407B3503EED5}"/>
              </a:ext>
            </a:extLst>
          </p:cNvPr>
          <p:cNvSpPr/>
          <p:nvPr/>
        </p:nvSpPr>
        <p:spPr>
          <a:xfrm>
            <a:off x="2776164" y="4445390"/>
            <a:ext cx="2125231" cy="575177"/>
          </a:xfrm>
          <a:prstGeom prst="wedgeRoundRectCallout">
            <a:avLst>
              <a:gd name="adj1" fmla="val -38077"/>
              <a:gd name="adj2" fmla="val -12687"/>
              <a:gd name="adj3" fmla="val 16667"/>
            </a:avLst>
          </a:prstGeom>
          <a:solidFill>
            <a:schemeClr val="accent4">
              <a:lumMod val="75000"/>
            </a:schemeClr>
          </a:solidFill>
          <a:ln w="444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algn="ctr"/>
            <a:r>
              <a:rPr lang="en-GB" sz="1100" dirty="0">
                <a:solidFill>
                  <a:schemeClr val="bg1"/>
                </a:solidFill>
              </a:rPr>
              <a:t>TIP: To learn how to create your Profile, </a:t>
            </a:r>
            <a:r>
              <a:rPr lang="en-GB" sz="1100" b="1" u="sng" dirty="0">
                <a:solidFill>
                  <a:schemeClr val="bg1"/>
                </a:solidFill>
              </a:rPr>
              <a:t>click here</a:t>
            </a:r>
            <a:r>
              <a:rPr lang="en-GB" sz="11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1" name="Rectangle 10">
            <a:hlinkClick r:id="rId3" action="ppaction://hlinksldjump"/>
            <a:extLst>
              <a:ext uri="{FF2B5EF4-FFF2-40B4-BE49-F238E27FC236}">
                <a16:creationId xmlns:a16="http://schemas.microsoft.com/office/drawing/2014/main" id="{264890E7-DC26-4820-82FA-3AA2C5C56308}"/>
              </a:ext>
            </a:extLst>
          </p:cNvPr>
          <p:cNvSpPr/>
          <p:nvPr/>
        </p:nvSpPr>
        <p:spPr>
          <a:xfrm>
            <a:off x="3434235" y="4804182"/>
            <a:ext cx="795738" cy="2163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Rounded Rectangular Callout 10">
            <a:extLst>
              <a:ext uri="{FF2B5EF4-FFF2-40B4-BE49-F238E27FC236}">
                <a16:creationId xmlns:a16="http://schemas.microsoft.com/office/drawing/2014/main" id="{C1CD1F51-E826-420A-8952-29635EA4390C}"/>
              </a:ext>
            </a:extLst>
          </p:cNvPr>
          <p:cNvSpPr/>
          <p:nvPr/>
        </p:nvSpPr>
        <p:spPr>
          <a:xfrm>
            <a:off x="6172990" y="4445390"/>
            <a:ext cx="2049630" cy="575178"/>
          </a:xfrm>
          <a:prstGeom prst="wedgeRoundRectCallout">
            <a:avLst>
              <a:gd name="adj1" fmla="val -38077"/>
              <a:gd name="adj2" fmla="val -12687"/>
              <a:gd name="adj3" fmla="val 16667"/>
            </a:avLst>
          </a:prstGeom>
          <a:solidFill>
            <a:schemeClr val="accent4">
              <a:lumMod val="75000"/>
            </a:schemeClr>
          </a:solidFill>
          <a:ln w="444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algn="ctr"/>
            <a:r>
              <a:rPr lang="en-GB" sz="1100" dirty="0">
                <a:solidFill>
                  <a:schemeClr val="bg1"/>
                </a:solidFill>
              </a:rPr>
              <a:t>TIP: To learn how to access your lists, </a:t>
            </a:r>
            <a:r>
              <a:rPr lang="en-GB" sz="1100" b="1" u="sng" dirty="0">
                <a:solidFill>
                  <a:schemeClr val="bg1"/>
                </a:solidFill>
              </a:rPr>
              <a:t>click here</a:t>
            </a:r>
            <a:r>
              <a:rPr lang="en-GB" sz="11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3" name="Rectangle 12">
            <a:hlinkClick r:id="rId4" action="ppaction://hlinksldjump"/>
            <a:extLst>
              <a:ext uri="{FF2B5EF4-FFF2-40B4-BE49-F238E27FC236}">
                <a16:creationId xmlns:a16="http://schemas.microsoft.com/office/drawing/2014/main" id="{D6EEA6C3-BE3D-4055-8FEE-5D17F0C9300B}"/>
              </a:ext>
            </a:extLst>
          </p:cNvPr>
          <p:cNvSpPr/>
          <p:nvPr/>
        </p:nvSpPr>
        <p:spPr>
          <a:xfrm>
            <a:off x="6812629" y="4804184"/>
            <a:ext cx="760837" cy="2163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66390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4400" b="1" dirty="0"/>
              <a:t>Applying your learning</a:t>
            </a:r>
          </a:p>
        </p:txBody>
      </p:sp>
      <p:sp>
        <p:nvSpPr>
          <p:cNvPr id="11" name="Subtitle 10"/>
          <p:cNvSpPr>
            <a:spLocks noGrp="1"/>
          </p:cNvSpPr>
          <p:nvPr>
            <p:ph type="subTitle" idx="1"/>
          </p:nvPr>
        </p:nvSpPr>
        <p:spPr>
          <a:xfrm>
            <a:off x="685800" y="2121967"/>
            <a:ext cx="8401051" cy="2552578"/>
          </a:xfrm>
        </p:spPr>
        <p:txBody>
          <a:bodyPr>
            <a:noAutofit/>
          </a:bodyPr>
          <a:lstStyle/>
          <a:p>
            <a:endParaRPr lang="en-GB" sz="10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2000" b="1" dirty="0"/>
              <a:t>Open a video </a:t>
            </a:r>
            <a:r>
              <a:rPr lang="en-GB" sz="2000" dirty="0"/>
              <a:t>and download the PDF transcript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endParaRPr lang="en-GB" sz="20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2000" b="1" dirty="0"/>
              <a:t>Download the citation </a:t>
            </a:r>
            <a:r>
              <a:rPr lang="en-GB" sz="2000" dirty="0"/>
              <a:t>for your chosen video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GB" sz="2000" b="1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2000" b="1" dirty="0"/>
              <a:t>Create a video clip</a:t>
            </a:r>
            <a:r>
              <a:rPr lang="en-GB" sz="2000" dirty="0"/>
              <a:t>, and </a:t>
            </a:r>
            <a:r>
              <a:rPr lang="en-GB" sz="2000" b="1" dirty="0"/>
              <a:t>Save to my clips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GB" sz="1800" b="1" dirty="0"/>
          </a:p>
        </p:txBody>
      </p:sp>
      <p:pic>
        <p:nvPicPr>
          <p:cNvPr id="6" name="Picture 5" descr="Icon_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183" y="123855"/>
            <a:ext cx="1279495" cy="127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7803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6037" y="1584461"/>
            <a:ext cx="8240822" cy="1102519"/>
          </a:xfrm>
        </p:spPr>
        <p:txBody>
          <a:bodyPr/>
          <a:lstStyle/>
          <a:p>
            <a:r>
              <a:rPr lang="en-US" sz="4300" b="1" dirty="0"/>
              <a:t>Creating a Profile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7856" y="2686980"/>
            <a:ext cx="7196144" cy="1314450"/>
          </a:xfrm>
        </p:spPr>
        <p:txBody>
          <a:bodyPr>
            <a:normAutofit/>
          </a:bodyPr>
          <a:lstStyle/>
          <a:p>
            <a:r>
              <a:rPr lang="en-US" dirty="0"/>
              <a:t>Saving searches, adding videos to lists, and creating video clips</a:t>
            </a:r>
          </a:p>
        </p:txBody>
      </p:sp>
      <p:pic>
        <p:nvPicPr>
          <p:cNvPr id="4" name="Picture 3" descr="rock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02687" flipH="1">
            <a:off x="6376459" y="-809752"/>
            <a:ext cx="3206974" cy="445413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07546" y="249663"/>
            <a:ext cx="4015784" cy="461665"/>
            <a:chOff x="292620" y="157316"/>
            <a:chExt cx="4015784" cy="461665"/>
          </a:xfrm>
        </p:grpSpPr>
        <p:sp>
          <p:nvSpPr>
            <p:cNvPr id="8" name="Right Arrow 7"/>
            <p:cNvSpPr/>
            <p:nvPr/>
          </p:nvSpPr>
          <p:spPr>
            <a:xfrm rot="10800000">
              <a:off x="292620" y="259938"/>
              <a:ext cx="353014" cy="256420"/>
            </a:xfrm>
            <a:prstGeom prst="rightArrow">
              <a:avLst>
                <a:gd name="adj1" fmla="val 37702"/>
                <a:gd name="adj2" fmla="val 6229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9" name="TextBox 8">
              <a:hlinkClick r:id="rId3" action="ppaction://hlinksldjump"/>
            </p:cNvPr>
            <p:cNvSpPr txBox="1"/>
            <p:nvPr/>
          </p:nvSpPr>
          <p:spPr>
            <a:xfrm>
              <a:off x="682171" y="157316"/>
              <a:ext cx="36262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solidFill>
                    <a:schemeClr val="bg1"/>
                  </a:solidFill>
                </a:rPr>
                <a:t>Back to </a:t>
              </a:r>
              <a:r>
                <a:rPr lang="en-GB" sz="2400" b="1" dirty="0">
                  <a:solidFill>
                    <a:schemeClr val="bg1"/>
                  </a:solidFill>
                </a:rPr>
                <a:t>Contents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68641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264" y="1284869"/>
            <a:ext cx="4351644" cy="3589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199" y="210389"/>
            <a:ext cx="4985057" cy="857250"/>
          </a:xfrm>
        </p:spPr>
        <p:txBody>
          <a:bodyPr>
            <a:normAutofit/>
          </a:bodyPr>
          <a:lstStyle/>
          <a:p>
            <a:r>
              <a:rPr lang="de-CH" dirty="0"/>
              <a:t>Creating a Profile</a:t>
            </a:r>
            <a:endParaRPr lang="en-US" dirty="0"/>
          </a:p>
        </p:txBody>
      </p:sp>
      <p:sp>
        <p:nvSpPr>
          <p:cNvPr id="14" name="Rounded Rectangular Callout 13"/>
          <p:cNvSpPr/>
          <p:nvPr/>
        </p:nvSpPr>
        <p:spPr>
          <a:xfrm>
            <a:off x="4501824" y="1017168"/>
            <a:ext cx="3042406" cy="1421766"/>
          </a:xfrm>
          <a:prstGeom prst="wedgeRoundRectCallout">
            <a:avLst>
              <a:gd name="adj1" fmla="val -72488"/>
              <a:gd name="adj2" fmla="val -7667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Click the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My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Profile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button, then select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Create my profile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towards the bottom of the pop-up window that appears.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2813960" y="2732412"/>
            <a:ext cx="2478291" cy="694574"/>
          </a:xfrm>
          <a:prstGeom prst="wedgeRoundRectCallout">
            <a:avLst>
              <a:gd name="adj1" fmla="val -61530"/>
              <a:gd name="adj2" fmla="val -23742"/>
              <a:gd name="adj3" fmla="val 16667"/>
            </a:avLst>
          </a:prstGeom>
          <a:solidFill>
            <a:schemeClr val="accent4">
              <a:lumMod val="75000"/>
            </a:schemeClr>
          </a:solidFill>
          <a:ln w="444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Once you’ve created your free profile, you can sign in here at any time.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4982" y="3326674"/>
            <a:ext cx="3665875" cy="1682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20573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85406"/>
            <a:ext cx="8229600" cy="857250"/>
          </a:xfrm>
        </p:spPr>
        <p:txBody>
          <a:bodyPr/>
          <a:lstStyle/>
          <a:p>
            <a:r>
              <a:rPr lang="de-CH" dirty="0"/>
              <a:t>Saving searches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A55AEA-4909-4A32-AEB2-E40FD73444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0931" y="1029923"/>
            <a:ext cx="4755929" cy="4036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ounded Rectangular Callout 8"/>
          <p:cNvSpPr/>
          <p:nvPr/>
        </p:nvSpPr>
        <p:spPr>
          <a:xfrm>
            <a:off x="297140" y="1568525"/>
            <a:ext cx="3633731" cy="1207230"/>
          </a:xfrm>
          <a:prstGeom prst="wedgeRoundRectCallout">
            <a:avLst>
              <a:gd name="adj1" fmla="val 98714"/>
              <a:gd name="adj2" fmla="val -10620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When you’re logged into your Profile and you are viewing your search results, click the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Save Search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button to save your search criteria, so that you can quickly     re-run the same search again later.</a:t>
            </a:r>
          </a:p>
        </p:txBody>
      </p:sp>
    </p:spTree>
    <p:extLst>
      <p:ext uri="{BB962C8B-B14F-4D97-AF65-F5344CB8AC3E}">
        <p14:creationId xmlns:p14="http://schemas.microsoft.com/office/powerpoint/2010/main" val="41622857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dirty="0"/>
              <a:t>Managing lists</a:t>
            </a:r>
            <a:endParaRPr lang="en-US" dirty="0"/>
          </a:p>
        </p:txBody>
      </p:sp>
      <p:sp>
        <p:nvSpPr>
          <p:cNvPr id="13" name="Rounded Rectangular Callout 12"/>
          <p:cNvSpPr/>
          <p:nvPr/>
        </p:nvSpPr>
        <p:spPr>
          <a:xfrm>
            <a:off x="6543040" y="153685"/>
            <a:ext cx="2394005" cy="1169515"/>
          </a:xfrm>
          <a:prstGeom prst="wedgeRoundRectCallout">
            <a:avLst>
              <a:gd name="adj1" fmla="val 27167"/>
              <a:gd name="adj2" fmla="val 19177"/>
              <a:gd name="adj3" fmla="val 16667"/>
            </a:avLst>
          </a:prstGeom>
          <a:solidFill>
            <a:schemeClr val="accent4">
              <a:lumMod val="75000"/>
            </a:schemeClr>
          </a:solidFill>
          <a:ln w="444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When logged in to your Profile, you can add resources to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My Lists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in order to save items of interest for later.</a:t>
            </a:r>
          </a:p>
        </p:txBody>
      </p:sp>
      <p:sp>
        <p:nvSpPr>
          <p:cNvPr id="15" name="Rectangle 14">
            <a:hlinkClick r:id="rId2" action="ppaction://hlinksldjump"/>
          </p:cNvPr>
          <p:cNvSpPr/>
          <p:nvPr/>
        </p:nvSpPr>
        <p:spPr>
          <a:xfrm>
            <a:off x="557491" y="4375150"/>
            <a:ext cx="1703109" cy="4619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6C8AF46-E07E-4D09-9E60-8DCBFE2482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457" y="1379471"/>
            <a:ext cx="5844293" cy="33030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819D256-9C71-4377-BCA5-603D9C6A84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7428" y="2717600"/>
            <a:ext cx="1929372" cy="21868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ounded Rectangular Callout 5"/>
          <p:cNvSpPr/>
          <p:nvPr/>
        </p:nvSpPr>
        <p:spPr>
          <a:xfrm>
            <a:off x="6146800" y="1477958"/>
            <a:ext cx="2910414" cy="593241"/>
          </a:xfrm>
          <a:prstGeom prst="wedgeRoundRectCallout">
            <a:avLst>
              <a:gd name="adj1" fmla="val -62375"/>
              <a:gd name="adj2" fmla="val 42786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On any resource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page, click the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Add to list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button.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6434483" y="2439371"/>
            <a:ext cx="2622731" cy="1304188"/>
          </a:xfrm>
          <a:prstGeom prst="wedgeRoundRectCallout">
            <a:avLst>
              <a:gd name="adj1" fmla="val -65346"/>
              <a:gd name="adj2" fmla="val -4110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When the pop-up window appears, choose an existing list to add your resource to, or create a new list.</a:t>
            </a:r>
          </a:p>
        </p:txBody>
      </p:sp>
    </p:spTree>
    <p:extLst>
      <p:ext uri="{BB962C8B-B14F-4D97-AF65-F5344CB8AC3E}">
        <p14:creationId xmlns:p14="http://schemas.microsoft.com/office/powerpoint/2010/main" val="24528854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dirty="0"/>
              <a:t>Managing lists</a:t>
            </a:r>
            <a:endParaRPr lang="en-US" dirty="0"/>
          </a:p>
        </p:txBody>
      </p:sp>
      <p:sp>
        <p:nvSpPr>
          <p:cNvPr id="13" name="Rounded Rectangular Callout 12"/>
          <p:cNvSpPr/>
          <p:nvPr/>
        </p:nvSpPr>
        <p:spPr>
          <a:xfrm>
            <a:off x="6543040" y="153685"/>
            <a:ext cx="2394005" cy="1169515"/>
          </a:xfrm>
          <a:prstGeom prst="wedgeRoundRectCallout">
            <a:avLst>
              <a:gd name="adj1" fmla="val 27167"/>
              <a:gd name="adj2" fmla="val 19177"/>
              <a:gd name="adj3" fmla="val 16667"/>
            </a:avLst>
          </a:prstGeom>
          <a:solidFill>
            <a:schemeClr val="accent4">
              <a:lumMod val="75000"/>
            </a:schemeClr>
          </a:solidFill>
          <a:ln w="444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When logged in to your Profile, you can add resources to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My Lists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in order to save items of interest for later.</a:t>
            </a:r>
          </a:p>
        </p:txBody>
      </p:sp>
      <p:sp>
        <p:nvSpPr>
          <p:cNvPr id="15" name="Rectangle 14">
            <a:hlinkClick r:id="rId2" action="ppaction://hlinksldjump"/>
          </p:cNvPr>
          <p:cNvSpPr/>
          <p:nvPr/>
        </p:nvSpPr>
        <p:spPr>
          <a:xfrm>
            <a:off x="557491" y="4375150"/>
            <a:ext cx="1703109" cy="4619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232DAE-775B-4EF5-878A-F123D5323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0028" y="1323200"/>
            <a:ext cx="4242769" cy="36007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ounded Rectangular Callout 9"/>
          <p:cNvSpPr/>
          <p:nvPr/>
        </p:nvSpPr>
        <p:spPr>
          <a:xfrm>
            <a:off x="6314314" y="2471505"/>
            <a:ext cx="2622731" cy="1304188"/>
          </a:xfrm>
          <a:prstGeom prst="wedgeRoundRectCallout">
            <a:avLst>
              <a:gd name="adj1" fmla="val -63532"/>
              <a:gd name="adj2" fmla="val -42427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You can also add an item to a list from your search results page.</a:t>
            </a:r>
          </a:p>
        </p:txBody>
      </p:sp>
    </p:spTree>
    <p:extLst>
      <p:ext uri="{BB962C8B-B14F-4D97-AF65-F5344CB8AC3E}">
        <p14:creationId xmlns:p14="http://schemas.microsoft.com/office/powerpoint/2010/main" val="6185223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3"/>
          <p:cNvSpPr txBox="1">
            <a:spLocks/>
          </p:cNvSpPr>
          <p:nvPr/>
        </p:nvSpPr>
        <p:spPr>
          <a:xfrm>
            <a:off x="457200" y="187924"/>
            <a:ext cx="8229600" cy="6508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3400" b="0" i="0" u="none" strike="noStrike" kern="1200" cap="none" spc="0" normalizeH="0" baseline="0" noProof="0" dirty="0">
                <a:ln>
                  <a:noFill/>
                </a:ln>
                <a:solidFill>
                  <a:srgbClr val="50B2C3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Create video clips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rgbClr val="EE648B">
                  <a:lumMod val="75000"/>
                </a:srgb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2DD52B-363B-41FA-B3C5-AFA4554442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0077" y="838726"/>
            <a:ext cx="5856723" cy="36696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ounded Rectangular Callout 5">
            <a:extLst>
              <a:ext uri="{FF2B5EF4-FFF2-40B4-BE49-F238E27FC236}">
                <a16:creationId xmlns:a16="http://schemas.microsoft.com/office/drawing/2014/main" id="{A488C80A-FF74-4448-AB4D-3B20C507EF92}"/>
              </a:ext>
            </a:extLst>
          </p:cNvPr>
          <p:cNvSpPr/>
          <p:nvPr/>
        </p:nvSpPr>
        <p:spPr>
          <a:xfrm>
            <a:off x="97024" y="1107266"/>
            <a:ext cx="2526510" cy="3401143"/>
          </a:xfrm>
          <a:prstGeom prst="wedgeRoundRectCallout">
            <a:avLst>
              <a:gd name="adj1" fmla="val 85620"/>
              <a:gd name="adj2" fmla="val 26344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Create video clips</a:t>
            </a:r>
          </a:p>
          <a:p>
            <a:pPr marL="171450" marR="0" lvl="0" indent="-1714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Click on 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Create Clip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beneath the video.</a:t>
            </a:r>
          </a:p>
          <a:p>
            <a:pPr marL="171450" marR="0" lvl="0" indent="-1714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Use the sliders that appear on the video to select the start and end times of your clip.</a:t>
            </a:r>
          </a:p>
          <a:p>
            <a:pPr marL="171450" marR="0" lvl="0" indent="-1714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Click on 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Save to my clips (a list just for clips)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or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Save to my list.</a:t>
            </a:r>
          </a:p>
          <a:p>
            <a:pPr marL="171450" marR="0" lvl="0" indent="-1714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If you select, 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Save to my list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choose the list you’d like to add the video clip to, or create a brand-new list.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You will need to be signed in to your Profile to save clips.*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ounded Rectangular Callout 10">
            <a:extLst>
              <a:ext uri="{FF2B5EF4-FFF2-40B4-BE49-F238E27FC236}">
                <a16:creationId xmlns:a16="http://schemas.microsoft.com/office/drawing/2014/main" id="{3E306F6A-152A-464C-B2AA-D6C079A65A38}"/>
              </a:ext>
            </a:extLst>
          </p:cNvPr>
          <p:cNvSpPr/>
          <p:nvPr/>
        </p:nvSpPr>
        <p:spPr>
          <a:xfrm>
            <a:off x="6172990" y="4325994"/>
            <a:ext cx="2049630" cy="694574"/>
          </a:xfrm>
          <a:prstGeom prst="wedgeRoundRectCallout">
            <a:avLst>
              <a:gd name="adj1" fmla="val -38077"/>
              <a:gd name="adj2" fmla="val -12687"/>
              <a:gd name="adj3" fmla="val 16667"/>
            </a:avLst>
          </a:prstGeom>
          <a:solidFill>
            <a:schemeClr val="accent4">
              <a:lumMod val="75000"/>
            </a:schemeClr>
          </a:solidFill>
          <a:ln w="444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algn="ctr"/>
            <a:r>
              <a:rPr lang="en-GB" sz="1100" dirty="0">
                <a:solidFill>
                  <a:schemeClr val="bg1"/>
                </a:solidFill>
              </a:rPr>
              <a:t>TIP: To learn how to access your lists, </a:t>
            </a:r>
            <a:r>
              <a:rPr lang="en-GB" sz="1100" b="1" u="sng" dirty="0">
                <a:solidFill>
                  <a:schemeClr val="bg1"/>
                </a:solidFill>
              </a:rPr>
              <a:t>click here</a:t>
            </a:r>
            <a:r>
              <a:rPr lang="en-GB" sz="11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5" name="Rectangle 14">
            <a:hlinkClick r:id="rId3" action="ppaction://hlinksldjump"/>
            <a:extLst>
              <a:ext uri="{FF2B5EF4-FFF2-40B4-BE49-F238E27FC236}">
                <a16:creationId xmlns:a16="http://schemas.microsoft.com/office/drawing/2014/main" id="{15DBDADC-5964-4665-AA5E-E15D8E698D14}"/>
              </a:ext>
            </a:extLst>
          </p:cNvPr>
          <p:cNvSpPr/>
          <p:nvPr/>
        </p:nvSpPr>
        <p:spPr>
          <a:xfrm>
            <a:off x="6812629" y="4739524"/>
            <a:ext cx="760837" cy="2163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99323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Managing your Profile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3FFFCB-DDCE-43E2-917D-CD4FD2DDF2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0208" y="1295615"/>
            <a:ext cx="4048327" cy="2971249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>
            <a:off x="6559212" y="1221600"/>
            <a:ext cx="2371691" cy="985774"/>
          </a:xfrm>
          <a:prstGeom prst="wedgeRoundRectCallout">
            <a:avLst>
              <a:gd name="adj1" fmla="val -79902"/>
              <a:gd name="adj2" fmla="val -21766"/>
              <a:gd name="adj3" fmla="val 16667"/>
            </a:avLst>
          </a:prstGeom>
          <a:solidFill>
            <a:schemeClr val="accent4">
              <a:lumMod val="75000"/>
            </a:schemeClr>
          </a:solidFill>
          <a:ln w="444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When you are signed in, you can access your lists and saved searches by clicking on your name at the top-right of any page.</a:t>
            </a:r>
          </a:p>
        </p:txBody>
      </p:sp>
      <p:sp>
        <p:nvSpPr>
          <p:cNvPr id="15" name="Rounded Rectangular Callout 14"/>
          <p:cNvSpPr/>
          <p:nvPr/>
        </p:nvSpPr>
        <p:spPr>
          <a:xfrm>
            <a:off x="105918" y="3229575"/>
            <a:ext cx="2483394" cy="1621099"/>
          </a:xfrm>
          <a:prstGeom prst="wedgeRoundRectCallout">
            <a:avLst>
              <a:gd name="adj1" fmla="val 64949"/>
              <a:gd name="adj2" fmla="val -24762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Select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View my profile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 edit your profile details, and view and edit your saved searches and lists.</a:t>
            </a:r>
          </a:p>
        </p:txBody>
      </p:sp>
    </p:spTree>
    <p:extLst>
      <p:ext uri="{BB962C8B-B14F-4D97-AF65-F5344CB8AC3E}">
        <p14:creationId xmlns:p14="http://schemas.microsoft.com/office/powerpoint/2010/main" val="37751073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Managing your Profile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308B14-1883-487E-AFE9-C37054246A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69" y="1741714"/>
            <a:ext cx="3888714" cy="14471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ounded Rectangular Callout 11"/>
          <p:cNvSpPr/>
          <p:nvPr/>
        </p:nvSpPr>
        <p:spPr>
          <a:xfrm>
            <a:off x="966651" y="1205765"/>
            <a:ext cx="2151018" cy="535949"/>
          </a:xfrm>
          <a:prstGeom prst="wedgeRoundRectCallout">
            <a:avLst>
              <a:gd name="adj1" fmla="val -21111"/>
              <a:gd name="adj2" fmla="val 73278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Toggle between your profile areas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EB8030-7DEA-42E1-BAC0-491A28ADD5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6138" y="2841987"/>
            <a:ext cx="3690710" cy="2019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ounded Rectangular Callout 5"/>
          <p:cNvSpPr/>
          <p:nvPr/>
        </p:nvSpPr>
        <p:spPr>
          <a:xfrm>
            <a:off x="4145743" y="2073014"/>
            <a:ext cx="1441121" cy="666017"/>
          </a:xfrm>
          <a:prstGeom prst="wedgeRoundRectCallout">
            <a:avLst>
              <a:gd name="adj1" fmla="val 22067"/>
              <a:gd name="adj2" fmla="val 83897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My Lists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16695DD-BB3A-4B0E-A47F-B1EA18F562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7121" y="3463263"/>
            <a:ext cx="3940050" cy="14984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Rounded Rectangular Callout 14"/>
          <p:cNvSpPr/>
          <p:nvPr/>
        </p:nvSpPr>
        <p:spPr>
          <a:xfrm>
            <a:off x="6858548" y="2656463"/>
            <a:ext cx="1526922" cy="666017"/>
          </a:xfrm>
          <a:prstGeom prst="wedgeRoundRectCallout">
            <a:avLst>
              <a:gd name="adj1" fmla="val 23275"/>
              <a:gd name="adj2" fmla="val 86513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My Searches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71843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28888" y="108317"/>
            <a:ext cx="2673306" cy="1102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4000" b="1" dirty="0"/>
              <a:t>Contents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85612" y="1212304"/>
            <a:ext cx="7772400" cy="364483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en-US" b="1" dirty="0">
                <a:solidFill>
                  <a:srgbClr val="FF0000"/>
                </a:solidFill>
                <a:hlinkClick r:id="rId2" action="ppaction://hlinksldjump"/>
              </a:rPr>
              <a:t>Introduction to the platform</a:t>
            </a:r>
            <a:endParaRPr lang="en-US" b="1" dirty="0">
              <a:solidFill>
                <a:srgbClr val="FF0000"/>
              </a:solidFill>
            </a:endParaRPr>
          </a:p>
          <a:p>
            <a:pPr marL="457200" indent="-457200" fontAlgn="auto">
              <a:spcAft>
                <a:spcPts val="0"/>
              </a:spcAft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Why watch educational video? What is it? What’s in it? Who is it for?</a:t>
            </a:r>
          </a:p>
          <a:p>
            <a:pPr marL="0" indent="0" fontAlgn="auto">
              <a:spcAft>
                <a:spcPts val="0"/>
              </a:spcAft>
              <a:buNone/>
            </a:pPr>
            <a:r>
              <a:rPr lang="en-US" b="1" dirty="0">
                <a:solidFill>
                  <a:srgbClr val="FF0000"/>
                </a:solidFill>
                <a:hlinkClick r:id="rId3" action="ppaction://hlinksldjump"/>
              </a:rPr>
              <a:t>Getting started on the platform</a:t>
            </a:r>
            <a:endParaRPr lang="en-US" b="1" dirty="0">
              <a:solidFill>
                <a:srgbClr val="FF0000"/>
              </a:solidFill>
            </a:endParaRPr>
          </a:p>
          <a:p>
            <a:pPr marL="457200" indent="-457200" fontAlgn="auto">
              <a:spcAft>
                <a:spcPts val="0"/>
              </a:spcAft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 homepage, browsing, searching</a:t>
            </a:r>
          </a:p>
          <a:p>
            <a:pPr marL="0" indent="0" fontAlgn="auto">
              <a:spcAft>
                <a:spcPts val="0"/>
              </a:spcAft>
              <a:buNone/>
            </a:pPr>
            <a:r>
              <a:rPr lang="en-US" b="1" dirty="0">
                <a:hlinkClick r:id="rId4" action="ppaction://hlinksldjump"/>
              </a:rPr>
              <a:t>The Video page</a:t>
            </a:r>
            <a:endParaRPr lang="en-US" b="1" dirty="0"/>
          </a:p>
          <a:p>
            <a:pPr marL="457200" indent="-457200" fontAlgn="auto">
              <a:spcAft>
                <a:spcPts val="0"/>
              </a:spcAft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Video page features and functionality</a:t>
            </a:r>
          </a:p>
          <a:p>
            <a:pPr marL="0" indent="0" fontAlgn="auto">
              <a:spcAft>
                <a:spcPts val="0"/>
              </a:spcAft>
              <a:buNone/>
            </a:pPr>
            <a:r>
              <a:rPr lang="en-US" b="1" dirty="0">
                <a:hlinkClick r:id="rId5" action="ppaction://hlinksldjump"/>
              </a:rPr>
              <a:t>Creating a Profile</a:t>
            </a:r>
            <a:endParaRPr lang="en-US" b="1" dirty="0"/>
          </a:p>
          <a:p>
            <a:pPr fontAlgn="auto">
              <a:spcAft>
                <a:spcPts val="0"/>
              </a:spcAft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Saving searches, adding videos to lists, and creating video clips</a:t>
            </a:r>
          </a:p>
          <a:p>
            <a:pPr marL="457200" indent="-457200" fontAlgn="auto">
              <a:spcAft>
                <a:spcPts val="0"/>
              </a:spcAft>
            </a:pPr>
            <a:endParaRPr lang="en-US" dirty="0"/>
          </a:p>
          <a:p>
            <a:pPr fontAlgn="auto">
              <a:spcAft>
                <a:spcPts val="0"/>
              </a:spcAft>
            </a:pPr>
            <a:endParaRPr lang="en-US" dirty="0"/>
          </a:p>
        </p:txBody>
      </p:sp>
      <p:pic>
        <p:nvPicPr>
          <p:cNvPr id="8" name="Picture 7" descr="rocke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02687" flipH="1">
            <a:off x="6376459" y="-809752"/>
            <a:ext cx="3206974" cy="4454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0697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4400" b="1" dirty="0"/>
              <a:t>Applying your learning</a:t>
            </a:r>
          </a:p>
        </p:txBody>
      </p:sp>
      <p:sp>
        <p:nvSpPr>
          <p:cNvPr id="11" name="Subtitle 10"/>
          <p:cNvSpPr>
            <a:spLocks noGrp="1"/>
          </p:cNvSpPr>
          <p:nvPr>
            <p:ph type="subTitle" idx="1"/>
          </p:nvPr>
        </p:nvSpPr>
        <p:spPr>
          <a:xfrm>
            <a:off x="685800" y="2323231"/>
            <a:ext cx="8401051" cy="2351313"/>
          </a:xfrm>
        </p:spPr>
        <p:txBody>
          <a:bodyPr>
            <a:no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2000" b="1" dirty="0"/>
              <a:t>Create a free profile </a:t>
            </a:r>
            <a:r>
              <a:rPr lang="en-GB" sz="2000" dirty="0"/>
              <a:t>on </a:t>
            </a:r>
            <a:r>
              <a:rPr lang="en-GB" sz="2000" i="1" dirty="0"/>
              <a:t>SAGE Video </a:t>
            </a:r>
            <a:r>
              <a:rPr lang="en-GB" sz="2000" dirty="0"/>
              <a:t>from any page of the platform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endParaRPr lang="en-GB" sz="20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2000" b="1" dirty="0"/>
              <a:t>Save a search </a:t>
            </a:r>
            <a:r>
              <a:rPr lang="en-GB" sz="2000" dirty="0"/>
              <a:t>based upon a current assignment or project</a:t>
            </a:r>
            <a:endParaRPr lang="en-GB" sz="2000" b="1" dirty="0"/>
          </a:p>
          <a:p>
            <a:pPr marL="171450" indent="-171450">
              <a:buFont typeface="Wingdings" panose="05000000000000000000" pitchFamily="2" charset="2"/>
              <a:buChar char="q"/>
            </a:pPr>
            <a:endParaRPr lang="en-GB" sz="20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2000" b="1" dirty="0"/>
              <a:t>Save one video </a:t>
            </a:r>
            <a:r>
              <a:rPr lang="en-GB" sz="2000" dirty="0"/>
              <a:t>to </a:t>
            </a:r>
            <a:r>
              <a:rPr lang="en-GB" sz="2000" b="1" dirty="0"/>
              <a:t>Save to my list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GB" sz="20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2000" b="1" dirty="0"/>
              <a:t>Create a video clip</a:t>
            </a:r>
            <a:r>
              <a:rPr lang="en-GB" sz="2000" dirty="0"/>
              <a:t>, and </a:t>
            </a:r>
            <a:r>
              <a:rPr lang="en-GB" sz="2000" b="1" dirty="0"/>
              <a:t>Save to my clips</a:t>
            </a:r>
          </a:p>
        </p:txBody>
      </p:sp>
      <p:pic>
        <p:nvPicPr>
          <p:cNvPr id="6" name="Picture 5" descr="Icon_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183" y="123855"/>
            <a:ext cx="1279495" cy="127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7139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Want to learn more?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2299063"/>
            <a:ext cx="8229600" cy="254916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Explore more of our training resources </a:t>
            </a:r>
            <a:r>
              <a:rPr lang="en-GB" sz="2800" b="1" u="sng" dirty="0">
                <a:hlinkClick r:id="rId2"/>
              </a:rPr>
              <a:t>here</a:t>
            </a:r>
            <a:r>
              <a:rPr lang="en-GB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  <a:p>
            <a:pPr marL="0" indent="0">
              <a:buNone/>
            </a:pPr>
            <a:endParaRPr lang="en-GB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023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7483" y="2026913"/>
            <a:ext cx="8240822" cy="1102519"/>
          </a:xfrm>
        </p:spPr>
        <p:txBody>
          <a:bodyPr/>
          <a:lstStyle/>
          <a:p>
            <a:r>
              <a:rPr lang="en-US" sz="4400" b="1" dirty="0"/>
              <a:t>Thank you for watching!</a:t>
            </a:r>
          </a:p>
        </p:txBody>
      </p:sp>
      <p:pic>
        <p:nvPicPr>
          <p:cNvPr id="4" name="Picture 3" descr="rock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02687" flipH="1">
            <a:off x="6376459" y="-809752"/>
            <a:ext cx="3206974" cy="445413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07546" y="249663"/>
            <a:ext cx="4015784" cy="461665"/>
            <a:chOff x="292620" y="157316"/>
            <a:chExt cx="4015784" cy="461665"/>
          </a:xfrm>
        </p:grpSpPr>
        <p:sp>
          <p:nvSpPr>
            <p:cNvPr id="9" name="Right Arrow 8"/>
            <p:cNvSpPr/>
            <p:nvPr/>
          </p:nvSpPr>
          <p:spPr>
            <a:xfrm rot="10800000">
              <a:off x="292620" y="259938"/>
              <a:ext cx="353014" cy="256420"/>
            </a:xfrm>
            <a:prstGeom prst="rightArrow">
              <a:avLst>
                <a:gd name="adj1" fmla="val 37702"/>
                <a:gd name="adj2" fmla="val 6229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0" name="TextBox 9">
              <a:hlinkClick r:id="rId3" action="ppaction://hlinksldjump"/>
            </p:cNvPr>
            <p:cNvSpPr txBox="1"/>
            <p:nvPr/>
          </p:nvSpPr>
          <p:spPr>
            <a:xfrm>
              <a:off x="682171" y="157316"/>
              <a:ext cx="36262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solidFill>
                    <a:schemeClr val="bg1"/>
                  </a:solidFill>
                </a:rPr>
                <a:t>Back to </a:t>
              </a:r>
              <a:r>
                <a:rPr lang="en-GB" sz="2400" b="1" dirty="0">
                  <a:solidFill>
                    <a:schemeClr val="bg1"/>
                  </a:solidFill>
                </a:rPr>
                <a:t>Contents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248459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7546" y="1840100"/>
            <a:ext cx="8240822" cy="1102519"/>
          </a:xfrm>
        </p:spPr>
        <p:txBody>
          <a:bodyPr/>
          <a:lstStyle/>
          <a:p>
            <a:r>
              <a:rPr lang="en-US" b="1" dirty="0"/>
              <a:t>Introduction to the platform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802683"/>
            <a:ext cx="7772400" cy="1314450"/>
          </a:xfrm>
        </p:spPr>
        <p:txBody>
          <a:bodyPr/>
          <a:lstStyle/>
          <a:p>
            <a:r>
              <a:rPr lang="en-US" dirty="0"/>
              <a:t>Why watch educational video? </a:t>
            </a:r>
          </a:p>
          <a:p>
            <a:r>
              <a:rPr lang="en-US" dirty="0"/>
              <a:t>What is it? What’s in it? Who is it for?</a:t>
            </a:r>
          </a:p>
        </p:txBody>
      </p:sp>
      <p:pic>
        <p:nvPicPr>
          <p:cNvPr id="4" name="Picture 3" descr="rock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02687" flipH="1">
            <a:off x="6376459" y="-809752"/>
            <a:ext cx="3206974" cy="445413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07546" y="249663"/>
            <a:ext cx="4015784" cy="461665"/>
            <a:chOff x="292620" y="157316"/>
            <a:chExt cx="4015784" cy="461665"/>
          </a:xfrm>
        </p:grpSpPr>
        <p:sp>
          <p:nvSpPr>
            <p:cNvPr id="9" name="Right Arrow 8"/>
            <p:cNvSpPr/>
            <p:nvPr/>
          </p:nvSpPr>
          <p:spPr>
            <a:xfrm rot="10800000">
              <a:off x="292620" y="259938"/>
              <a:ext cx="353014" cy="256420"/>
            </a:xfrm>
            <a:prstGeom prst="rightArrow">
              <a:avLst>
                <a:gd name="adj1" fmla="val 37702"/>
                <a:gd name="adj2" fmla="val 6229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0" name="TextBox 9">
              <a:hlinkClick r:id="rId3" action="ppaction://hlinksldjump"/>
            </p:cNvPr>
            <p:cNvSpPr txBox="1"/>
            <p:nvPr/>
          </p:nvSpPr>
          <p:spPr>
            <a:xfrm>
              <a:off x="682171" y="157316"/>
              <a:ext cx="36262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solidFill>
                    <a:schemeClr val="bg1"/>
                  </a:solidFill>
                </a:rPr>
                <a:t>Back to </a:t>
              </a:r>
              <a:r>
                <a:rPr lang="en-GB" sz="2400" b="1" dirty="0">
                  <a:solidFill>
                    <a:schemeClr val="bg1"/>
                  </a:solidFill>
                </a:rPr>
                <a:t>Contents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4698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Why watch educational video?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437625"/>
            <a:ext cx="8229600" cy="2210144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 conducted market research in the 2014/15 academic year, </a:t>
            </a:r>
            <a:r>
              <a:rPr lang="en-US" dirty="0">
                <a:hlinkClick r:id="rId2"/>
              </a:rPr>
              <a:t>White paper study conducted by SAGE 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 surveyed 1673 students</a:t>
            </a:r>
          </a:p>
          <a:p>
            <a:pPr lvl="1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49% undergraduate</a:t>
            </a:r>
          </a:p>
          <a:p>
            <a:pPr lvl="1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33% graduate/post-graduate</a:t>
            </a:r>
          </a:p>
          <a:p>
            <a:pPr lvl="1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18% unspecified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019" y="3228361"/>
            <a:ext cx="1799998" cy="17999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457200" y="3578942"/>
            <a:ext cx="64302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Respondents came from North America, Asia Pacific, Europe and South America</a:t>
            </a:r>
          </a:p>
        </p:txBody>
      </p:sp>
    </p:spTree>
    <p:extLst>
      <p:ext uri="{BB962C8B-B14F-4D97-AF65-F5344CB8AC3E}">
        <p14:creationId xmlns:p14="http://schemas.microsoft.com/office/powerpoint/2010/main" val="39018950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Why watch educational video?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GB" sz="1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According to our respondents, these are the reasons people watch educational video:</a:t>
            </a:r>
            <a:endParaRPr lang="en-US" sz="17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1700" dirty="0">
                <a:solidFill>
                  <a:srgbClr val="F0536A"/>
                </a:solidFill>
              </a:rPr>
              <a:t>63.4%   </a:t>
            </a:r>
            <a:r>
              <a:rPr lang="en-US" sz="1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Professor plays it during class</a:t>
            </a:r>
          </a:p>
          <a:p>
            <a:r>
              <a:rPr lang="en-US" sz="1700" dirty="0">
                <a:solidFill>
                  <a:srgbClr val="F0536A"/>
                </a:solidFill>
              </a:rPr>
              <a:t>59.3%   </a:t>
            </a:r>
            <a:r>
              <a:rPr lang="en-US" sz="1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For help in understanding course material </a:t>
            </a:r>
            <a:r>
              <a:rPr lang="en-US" sz="1700" dirty="0">
                <a:solidFill>
                  <a:srgbClr val="F0536A"/>
                </a:solidFill>
              </a:rPr>
              <a:t>		 </a:t>
            </a:r>
          </a:p>
          <a:p>
            <a:r>
              <a:rPr lang="en-US" sz="1700" dirty="0">
                <a:solidFill>
                  <a:srgbClr val="F0536A"/>
                </a:solidFill>
              </a:rPr>
              <a:t>43.2%   </a:t>
            </a:r>
            <a:r>
              <a:rPr lang="en-US" sz="1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Assigned as homework prior to class </a:t>
            </a:r>
            <a:r>
              <a:rPr lang="en-US" sz="1700" dirty="0">
                <a:solidFill>
                  <a:srgbClr val="90AAF4"/>
                </a:solidFill>
              </a:rPr>
              <a:t>	</a:t>
            </a:r>
            <a:r>
              <a:rPr lang="en-US" sz="1700" dirty="0">
                <a:solidFill>
                  <a:srgbClr val="F0536A"/>
                </a:solidFill>
              </a:rPr>
              <a:t>	</a:t>
            </a:r>
          </a:p>
          <a:p>
            <a:r>
              <a:rPr lang="en-US" sz="1700" dirty="0">
                <a:solidFill>
                  <a:srgbClr val="F0536A"/>
                </a:solidFill>
              </a:rPr>
              <a:t>41.4%   </a:t>
            </a:r>
            <a:r>
              <a:rPr lang="en-US" sz="1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Assigned as supplemental material </a:t>
            </a:r>
            <a:r>
              <a:rPr lang="en-US" sz="1700" dirty="0">
                <a:solidFill>
                  <a:srgbClr val="F0536A"/>
                </a:solidFill>
              </a:rPr>
              <a:t>	 	</a:t>
            </a:r>
          </a:p>
          <a:p>
            <a:r>
              <a:rPr lang="en-US" sz="1700" dirty="0">
                <a:solidFill>
                  <a:srgbClr val="F0536A"/>
                </a:solidFill>
              </a:rPr>
              <a:t>34.3%   </a:t>
            </a:r>
            <a:r>
              <a:rPr lang="en-US" sz="1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To see the steps necessary to do something successfully   </a:t>
            </a:r>
          </a:p>
          <a:p>
            <a:r>
              <a:rPr lang="en-US" sz="1700" dirty="0">
                <a:solidFill>
                  <a:srgbClr val="F0536A"/>
                </a:solidFill>
              </a:rPr>
              <a:t>31.8%   </a:t>
            </a:r>
            <a:r>
              <a:rPr lang="en-US" sz="1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To see a practical example of a theoretical concept </a:t>
            </a:r>
            <a:r>
              <a:rPr lang="en-US" sz="1700" dirty="0">
                <a:solidFill>
                  <a:srgbClr val="F0536A"/>
                </a:solidFill>
              </a:rPr>
              <a:t>	</a:t>
            </a:r>
          </a:p>
          <a:p>
            <a:r>
              <a:rPr lang="en-US" sz="1700" dirty="0">
                <a:solidFill>
                  <a:srgbClr val="F0536A"/>
                </a:solidFill>
              </a:rPr>
              <a:t>29.4%   </a:t>
            </a:r>
            <a:r>
              <a:rPr lang="en-US" sz="1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To get another perspective </a:t>
            </a:r>
            <a:r>
              <a:rPr lang="en-US" sz="1700" dirty="0">
                <a:solidFill>
                  <a:srgbClr val="F0536A"/>
                </a:solidFill>
              </a:rPr>
              <a:t>		</a:t>
            </a:r>
          </a:p>
          <a:p>
            <a:r>
              <a:rPr lang="en-US" sz="1700" dirty="0">
                <a:solidFill>
                  <a:srgbClr val="F0536A"/>
                </a:solidFill>
              </a:rPr>
              <a:t>25.1%   </a:t>
            </a:r>
            <a:r>
              <a:rPr lang="en-US" sz="1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As part of a research assignment 	</a:t>
            </a:r>
          </a:p>
          <a:p>
            <a:r>
              <a:rPr lang="en-US" sz="1700" dirty="0">
                <a:solidFill>
                  <a:srgbClr val="F0536A"/>
                </a:solidFill>
              </a:rPr>
              <a:t>17.7%   </a:t>
            </a:r>
            <a:r>
              <a:rPr lang="en-US" sz="1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To illustrate a point in a presentation you are making</a:t>
            </a:r>
            <a:endParaRPr lang="en-GB" sz="17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019" y="3228361"/>
            <a:ext cx="1799998" cy="17999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731938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61336" y="383459"/>
            <a:ext cx="8472948" cy="4409768"/>
          </a:xfrm>
          <a:solidFill>
            <a:srgbClr val="50B2C3"/>
          </a:solidFill>
        </p:spPr>
        <p:txBody>
          <a:bodyPr>
            <a:noAutofit/>
          </a:bodyPr>
          <a:lstStyle/>
          <a:p>
            <a:pPr algn="ctr"/>
            <a:r>
              <a:rPr lang="en-US" sz="2800" b="1" i="1" dirty="0"/>
              <a:t>SAGE Video </a:t>
            </a:r>
            <a:r>
              <a:rPr lang="en-US" sz="2800" dirty="0"/>
              <a:t>is a series of </a:t>
            </a:r>
            <a:r>
              <a:rPr lang="en-US" sz="2800" b="1" dirty="0"/>
              <a:t>streaming video collections </a:t>
            </a:r>
            <a:r>
              <a:rPr lang="en-US" sz="2800" dirty="0"/>
              <a:t>developed in partnership with leading academics, societies and practitioners, to deliver pedagogical and research-oriented video mapped to disciplinary curricular needs.</a:t>
            </a:r>
          </a:p>
          <a:p>
            <a:pPr algn="ctr"/>
            <a:endParaRPr lang="en-GB" sz="2800" dirty="0"/>
          </a:p>
          <a:p>
            <a:pPr algn="ctr"/>
            <a:r>
              <a:rPr lang="en-GB" sz="2800" dirty="0"/>
              <a:t>You can access the platform at:</a:t>
            </a:r>
          </a:p>
          <a:p>
            <a:pPr algn="ctr"/>
            <a:r>
              <a:rPr lang="en-GB" sz="2800" b="1" u="sng" dirty="0"/>
              <a:t>http://sk.sagepub.com/video</a:t>
            </a:r>
            <a:endParaRPr lang="en-GB" sz="2800" b="1" dirty="0"/>
          </a:p>
        </p:txBody>
      </p:sp>
      <p:sp>
        <p:nvSpPr>
          <p:cNvPr id="3" name="Rectangle 2">
            <a:hlinkClick r:id="rId2"/>
          </p:cNvPr>
          <p:cNvSpPr/>
          <p:nvPr/>
        </p:nvSpPr>
        <p:spPr>
          <a:xfrm>
            <a:off x="2108006" y="4013588"/>
            <a:ext cx="4976849" cy="5444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37451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What’s in it?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21600"/>
            <a:ext cx="8229600" cy="1575787"/>
          </a:xfrm>
        </p:spPr>
        <p:txBody>
          <a:bodyPr>
            <a:noAutofit/>
          </a:bodyPr>
          <a:lstStyle/>
          <a:p>
            <a:r>
              <a:rPr lang="en-US" sz="17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SAGE Video</a:t>
            </a:r>
            <a:r>
              <a:rPr lang="en-US" sz="1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is currently made up of </a:t>
            </a:r>
            <a:r>
              <a:rPr lang="en-US" sz="17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eleven</a:t>
            </a:r>
            <a:r>
              <a:rPr lang="en-US" sz="1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subject collections:</a:t>
            </a:r>
          </a:p>
          <a:p>
            <a:pPr marL="457200" lvl="1" indent="0">
              <a:buNone/>
            </a:pP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Business &amp; Management		Political Science &amp; International Relations</a:t>
            </a:r>
          </a:p>
          <a:p>
            <a:pPr marL="457200" lvl="1" indent="0">
              <a:buNone/>
            </a:pP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Psychology			Counseling &amp; Psychotherapy</a:t>
            </a:r>
          </a:p>
          <a:p>
            <a:pPr marL="457200" lvl="1" indent="0">
              <a:buNone/>
            </a:pP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Education			Media, Communication, &amp; Cultural Studies</a:t>
            </a:r>
          </a:p>
          <a:p>
            <a:pPr marL="457200" lvl="1" indent="0">
              <a:buNone/>
            </a:pP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Sociology			Criminology &amp; Criminal Justice</a:t>
            </a:r>
          </a:p>
          <a:p>
            <a:pPr marL="457200" lvl="1" indent="0">
              <a:buNone/>
            </a:pP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Social Work			Nursing</a:t>
            </a:r>
          </a:p>
          <a:p>
            <a:pPr marL="457200" lvl="1" indent="0">
              <a:buNone/>
            </a:pP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Leadership</a:t>
            </a:r>
            <a:endParaRPr lang="en-US" sz="11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17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2695787"/>
            <a:ext cx="659908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 content you can access through </a:t>
            </a:r>
            <a:r>
              <a:rPr lang="en-US" sz="17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SAGE Video</a:t>
            </a:r>
            <a:r>
              <a:rPr lang="en-US" sz="1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will depend on the subscription at your library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If you do not have access to particular content, you will see the following icon next to the resource:</a:t>
            </a:r>
            <a:endParaRPr lang="en-US" sz="17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If you aren’t sure which video subject collections your institution subscribes to, please check with your library staff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019" y="3228361"/>
            <a:ext cx="1799998" cy="17999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C:\Users\CTurner\Desktop\Design assets and materials\SVPpadlock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135" y="3500113"/>
            <a:ext cx="316405" cy="3222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3100675"/>
      </p:ext>
    </p:extLst>
  </p:cSld>
  <p:clrMapOvr>
    <a:masterClrMapping/>
  </p:clrMapOvr>
</p:sld>
</file>

<file path=ppt/theme/theme1.xml><?xml version="1.0" encoding="utf-8"?>
<a:theme xmlns:a="http://schemas.openxmlformats.org/drawingml/2006/main" name="New Master Slides widescreen">
  <a:themeElements>
    <a:clrScheme name="Training Services">
      <a:dk1>
        <a:srgbClr val="000000"/>
      </a:dk1>
      <a:lt1>
        <a:sysClr val="window" lastClr="FFFFFF"/>
      </a:lt1>
      <a:dk2>
        <a:srgbClr val="50B2C3"/>
      </a:dk2>
      <a:lt2>
        <a:srgbClr val="FFFFFF"/>
      </a:lt2>
      <a:accent1>
        <a:srgbClr val="3B89B8"/>
      </a:accent1>
      <a:accent2>
        <a:srgbClr val="003399"/>
      </a:accent2>
      <a:accent3>
        <a:srgbClr val="6C2480"/>
      </a:accent3>
      <a:accent4>
        <a:srgbClr val="EE648B"/>
      </a:accent4>
      <a:accent5>
        <a:srgbClr val="FFEB9C"/>
      </a:accent5>
      <a:accent6>
        <a:srgbClr val="53BCFF"/>
      </a:accent6>
      <a:hlink>
        <a:srgbClr val="50B2C3"/>
      </a:hlink>
      <a:folHlink>
        <a:srgbClr val="50B2C3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>
            <a:lumMod val="60000"/>
            <a:lumOff val="40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 Master Slides widescreen.potx</Template>
  <TotalTime>8923</TotalTime>
  <Words>2169</Words>
  <Application>Microsoft Office PowerPoint</Application>
  <PresentationFormat>On-screen Show (16:9)</PresentationFormat>
  <Paragraphs>218</Paragraphs>
  <Slides>42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6" baseType="lpstr">
      <vt:lpstr>Arial</vt:lpstr>
      <vt:lpstr>Calibri</vt:lpstr>
      <vt:lpstr>Wingdings</vt:lpstr>
      <vt:lpstr>New Master Slides widescreen</vt:lpstr>
      <vt:lpstr>PowerPoint Presentation</vt:lpstr>
      <vt:lpstr>PowerPoint Presentation</vt:lpstr>
      <vt:lpstr>Using this presentation</vt:lpstr>
      <vt:lpstr>PowerPoint Presentation</vt:lpstr>
      <vt:lpstr>Introduction to the platform</vt:lpstr>
      <vt:lpstr>Why watch educational video?</vt:lpstr>
      <vt:lpstr>Why watch educational video?</vt:lpstr>
      <vt:lpstr>PowerPoint Presentation</vt:lpstr>
      <vt:lpstr>What’s in it?</vt:lpstr>
      <vt:lpstr>PowerPoint Presentation</vt:lpstr>
      <vt:lpstr>SAGE Video collections</vt:lpstr>
      <vt:lpstr>Video types</vt:lpstr>
      <vt:lpstr>Who is it for?</vt:lpstr>
      <vt:lpstr>Getting started on the platform</vt:lpstr>
      <vt:lpstr>The SAGE Knowledge homepage</vt:lpstr>
      <vt:lpstr>Browsing by  Collection</vt:lpstr>
      <vt:lpstr>The SAGE Video homepage</vt:lpstr>
      <vt:lpstr>Browsing from the SAGE Video homepage</vt:lpstr>
      <vt:lpstr>PowerPoint Presentation</vt:lpstr>
      <vt:lpstr>Browsing from the SAGE Video homepage</vt:lpstr>
      <vt:lpstr>Using the Quick search</vt:lpstr>
      <vt:lpstr>Using the Advanced search</vt:lpstr>
      <vt:lpstr>Viewing your results</vt:lpstr>
      <vt:lpstr>Applying your learning</vt:lpstr>
      <vt:lpstr>The Video page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Applying your learning</vt:lpstr>
      <vt:lpstr>Creating a Profile</vt:lpstr>
      <vt:lpstr>Creating a Profile</vt:lpstr>
      <vt:lpstr>Saving searches</vt:lpstr>
      <vt:lpstr>Managing lists</vt:lpstr>
      <vt:lpstr>Managing lists</vt:lpstr>
      <vt:lpstr>PowerPoint Presentation</vt:lpstr>
      <vt:lpstr>Managing your Profile</vt:lpstr>
      <vt:lpstr>Managing your Profile</vt:lpstr>
      <vt:lpstr>Applying your learning</vt:lpstr>
      <vt:lpstr>Want to learn more?</vt:lpstr>
      <vt:lpstr>Thank you for watching!</vt:lpstr>
    </vt:vector>
  </TitlesOfParts>
  <Company>Sage Publications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we know</dc:title>
  <dc:creator>Martha Sedgwick</dc:creator>
  <cp:lastModifiedBy>Chloe Turner</cp:lastModifiedBy>
  <cp:revision>785</cp:revision>
  <cp:lastPrinted>2019-08-28T10:59:47Z</cp:lastPrinted>
  <dcterms:created xsi:type="dcterms:W3CDTF">2012-11-12T22:03:53Z</dcterms:created>
  <dcterms:modified xsi:type="dcterms:W3CDTF">2021-01-18T16:47:43Z</dcterms:modified>
</cp:coreProperties>
</file>