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-1968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8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583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57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64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77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10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35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249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118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69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0D30-8C2D-9042-9269-2118667AFB1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91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F0D30-8C2D-9042-9269-2118667AFB12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45324-785B-AF47-B041-2210E129D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95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Screen Shot 2012-01-05 at 18.45.52.pn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3253" r="-63253"/>
          <a:stretch>
            <a:fillRect/>
          </a:stretch>
        </p:blipFill>
        <p:spPr>
          <a:xfrm>
            <a:off x="457200" y="612775"/>
            <a:ext cx="8229600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</a:t>
            </a:r>
            <a:r>
              <a:rPr lang="en-GB" dirty="0" smtClean="0"/>
              <a:t>Student’s </a:t>
            </a:r>
            <a:r>
              <a:rPr lang="en-GB" dirty="0"/>
              <a:t>Guide to</a:t>
            </a:r>
            <a:br>
              <a:rPr lang="en-GB" dirty="0"/>
            </a:br>
            <a:r>
              <a:rPr lang="en-GB" dirty="0"/>
              <a:t>Methodology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Justifying Enquiry</a:t>
            </a:r>
          </a:p>
          <a:p>
            <a:endParaRPr lang="en-GB" dirty="0"/>
          </a:p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edition</a:t>
            </a:r>
          </a:p>
          <a:p>
            <a:endParaRPr lang="en-GB" dirty="0"/>
          </a:p>
          <a:p>
            <a:r>
              <a:rPr lang="en-GB" cap="small" dirty="0"/>
              <a:t>Peter Clough and</a:t>
            </a:r>
            <a:r>
              <a:rPr lang="en-GB" dirty="0" smtClean="0">
                <a:effectLst/>
              </a:rPr>
              <a:t> </a:t>
            </a:r>
            <a:r>
              <a:rPr lang="en-GB" cap="small" dirty="0"/>
              <a:t> </a:t>
            </a:r>
            <a:endParaRPr lang="en-GB" dirty="0"/>
          </a:p>
          <a:p>
            <a:r>
              <a:rPr lang="en-GB" cap="small" dirty="0"/>
              <a:t>Cathy Nutbrown</a:t>
            </a:r>
            <a:r>
              <a:rPr lang="en-GB" dirty="0" smtClean="0">
                <a:effectLst/>
              </a:rPr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055711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 point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small groups talk about some research papers  </a:t>
            </a:r>
            <a:r>
              <a:rPr lang="en-GB" dirty="0"/>
              <a:t>you have read recently.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What did the authors seek to change?</a:t>
            </a:r>
          </a:p>
          <a:p>
            <a:r>
              <a:rPr lang="en-GB" dirty="0"/>
              <a:t>What impact might it have?</a:t>
            </a:r>
          </a:p>
          <a:p>
            <a:r>
              <a:rPr lang="en-GB" dirty="0"/>
              <a:t>On whom?</a:t>
            </a:r>
          </a:p>
          <a:p>
            <a:r>
              <a:rPr lang="en-GB" dirty="0"/>
              <a:t>On what?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3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Traditions of enquiry: false dichotomies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558ED5"/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All social research sets out with specific purposes from a particular position, and aims to persuade readers of the significance of its claims; these claims are always broadly political.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1250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 point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helpful is it to consider the ‘distinctive’ nature of a discipline in relation to research paradigms? </a:t>
            </a:r>
            <a:endParaRPr lang="en-US" dirty="0"/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599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Making method/ology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558ED5"/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Research is by definition a search for form quite as much and at the same time as it has any content to report; methods should be seen as being constructed (for particular purposes) rather than selected (for any general usefulness).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195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Ethics: pause for reflection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081319" cy="45163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We have </a:t>
            </a:r>
            <a:r>
              <a:rPr lang="en-GB" dirty="0"/>
              <a:t>suggested that all research is:</a:t>
            </a:r>
          </a:p>
          <a:p>
            <a:pPr marL="0" indent="0">
              <a:buNone/>
            </a:pPr>
            <a:r>
              <a:rPr lang="en-GB" dirty="0"/>
              <a:t>persuasive, purposive, positional and political.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sz="3400" dirty="0" smtClean="0"/>
              <a:t>Consider these </a:t>
            </a:r>
            <a:r>
              <a:rPr lang="en-GB" sz="3400" dirty="0"/>
              <a:t>questions:</a:t>
            </a:r>
          </a:p>
          <a:p>
            <a:pPr lvl="0"/>
            <a:r>
              <a:rPr lang="en-GB" sz="3400" dirty="0"/>
              <a:t>What ethical issues should be taken into account in researchers’ intent to make their research persuasive?</a:t>
            </a:r>
          </a:p>
          <a:p>
            <a:pPr lvl="0"/>
            <a:r>
              <a:rPr lang="en-GB" sz="3400" dirty="0"/>
              <a:t>What ethical issues underpin the purpose of any research study?</a:t>
            </a:r>
          </a:p>
          <a:p>
            <a:pPr lvl="0"/>
            <a:r>
              <a:rPr lang="en-GB" sz="3400" dirty="0"/>
              <a:t>In what ways does the </a:t>
            </a:r>
            <a:r>
              <a:rPr lang="en-GB" sz="3400" dirty="0" err="1"/>
              <a:t>positionality</a:t>
            </a:r>
            <a:r>
              <a:rPr lang="en-GB" sz="3400" dirty="0"/>
              <a:t> of a researcher determine ethical responses to their research?</a:t>
            </a:r>
          </a:p>
          <a:p>
            <a:r>
              <a:rPr lang="en-GB" sz="3400" dirty="0"/>
              <a:t>If all research is, </a:t>
            </a:r>
            <a:r>
              <a:rPr lang="en-GB" sz="3400" dirty="0" smtClean="0"/>
              <a:t>in </a:t>
            </a:r>
            <a:r>
              <a:rPr lang="en-GB" sz="3400" dirty="0"/>
              <a:t>one sense or </a:t>
            </a:r>
            <a:r>
              <a:rPr lang="en-GB" sz="3400" dirty="0" smtClean="0"/>
              <a:t>another, political, how does this manifest itself in ethical responses to an enquiry?</a:t>
            </a:r>
            <a:endParaRPr lang="en-US" sz="3400" dirty="0"/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9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2-01-05 at 18.45.5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3253" r="-63253"/>
          <a:stretch>
            <a:fillRect/>
          </a:stretch>
        </p:blipFill>
        <p:spPr>
          <a:xfrm>
            <a:off x="457200" y="61277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="" val="226218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Chapter 1 </a:t>
            </a:r>
            <a:r>
              <a:rPr lang="en-GB" b="1" dirty="0"/>
              <a:t>What is </a:t>
            </a:r>
            <a:r>
              <a:rPr lang="en-GB" b="1" dirty="0" smtClean="0"/>
              <a:t>research</a:t>
            </a:r>
            <a:r>
              <a:rPr lang="en-GB" b="1" dirty="0"/>
              <a:t>?</a:t>
            </a:r>
            <a:r>
              <a:rPr lang="en-GB" dirty="0"/>
              <a:t/>
            </a:r>
            <a:br>
              <a:rPr lang="en-GB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Four ‘</a:t>
            </a:r>
            <a:r>
              <a:rPr lang="en-GB" b="1" dirty="0" err="1" smtClean="0"/>
              <a:t>p’s</a:t>
            </a:r>
            <a:r>
              <a:rPr lang="en-GB" b="1" dirty="0" smtClean="0"/>
              <a:t>’ of social enquiry</a:t>
            </a:r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‘All </a:t>
            </a:r>
            <a:r>
              <a:rPr lang="en-GB" b="1" dirty="0"/>
              <a:t>social research sets out with specific purposes from a particular position, and aims to persuade readers of the significance of its claims; these claims are always broadly </a:t>
            </a:r>
            <a:r>
              <a:rPr lang="en-GB" b="1" dirty="0" smtClean="0"/>
              <a:t>political.’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7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Social research is persuasive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558ED5"/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Those who carry out social research aim to persuade readers of the significance of their claims</a:t>
            </a:r>
            <a:r>
              <a:rPr lang="en-GB" dirty="0"/>
              <a:t>. </a:t>
            </a:r>
            <a:endParaRPr lang="en-US" dirty="0"/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738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Discussion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 smtClean="0"/>
              <a:t>Take </a:t>
            </a:r>
            <a:r>
              <a:rPr lang="en-GB" dirty="0"/>
              <a:t>some time to think about the following deceptively simple question; it is asked to help you articulate what </a:t>
            </a:r>
            <a:r>
              <a:rPr lang="en-GB" i="1" dirty="0"/>
              <a:t>you</a:t>
            </a:r>
            <a:r>
              <a:rPr lang="en-GB" dirty="0"/>
              <a:t> mean by ‘research’.</a:t>
            </a:r>
          </a:p>
          <a:p>
            <a:pPr marL="0" indent="0">
              <a:buNone/>
            </a:pPr>
            <a:r>
              <a:rPr lang="en-GB" b="1" i="1" dirty="0" smtClean="0"/>
              <a:t>What </a:t>
            </a:r>
            <a:r>
              <a:rPr lang="en-GB" b="1" i="1" dirty="0"/>
              <a:t>is ‘research’?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Discuss in a small group and make </a:t>
            </a:r>
            <a:r>
              <a:rPr lang="en-GB" dirty="0"/>
              <a:t>a few notes in your research journal in response to this question.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078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Social research is purposive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558ED5"/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What is often forgotten (as </a:t>
            </a:r>
            <a:r>
              <a:rPr lang="en-GB" b="1" dirty="0" smtClean="0"/>
              <a:t>being too </a:t>
            </a:r>
            <a:r>
              <a:rPr lang="en-GB" b="1" dirty="0"/>
              <a:t>obvious) is that any piece of research in the social sciences emerges from a distinct purpose (whether or not this is apparent to the reader).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854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 point</a:t>
            </a:r>
            <a:endParaRPr lang="en-US" b="1" dirty="0"/>
          </a:p>
        </p:txBody>
      </p:sp>
      <p:sp>
        <p:nvSpPr>
          <p:cNvPr id="4" name="Rectangle 7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ÇlÇr ñæí©" charset="0"/>
              </a:rPr>
              <a:t>In small groups,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ÇlÇr ñæí©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ÇlÇr ñæí©" charset="0"/>
              </a:rPr>
              <a:t>discuss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ÇlÇr ñæí©" charset="0"/>
              </a:rPr>
              <a:t>the following question.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ÇlÇr ñæí©" charset="0"/>
              </a:rPr>
              <a:t>It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ÇlÇr ñæí©" charset="0"/>
              </a:rPr>
              <a:t>is designed to help you articulate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ÇlÇr ñæí©" charset="0"/>
              </a:rPr>
              <a:t>your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ÇlÇr ñæí©" charset="0"/>
              </a:rPr>
              <a:t> reasons for doing the particular research study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ÇlÇr ñæí©" charset="0"/>
              </a:rPr>
              <a:t>you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ÇlÇr ñæí©" charset="0"/>
              </a:rPr>
              <a:t> have chosen.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ÇlÇr ñæí©" charset="0"/>
              </a:rPr>
              <a:t>What is the purpose of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ÇlÇr ñæí©" charset="0"/>
              </a:rPr>
              <a:t>your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ÇlÇr ñæí©" charset="0"/>
              </a:rPr>
              <a:t> research study?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" name="Picture 4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26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Social research is positional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558ED5"/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Since research is carried out by people, it is inevitable that the standpoint of the researcher is a fundamental platform on which enquiry is developed; all social science research is saturated (however disguised) with </a:t>
            </a:r>
            <a:r>
              <a:rPr lang="en-GB" b="1" dirty="0" err="1"/>
              <a:t>positionality</a:t>
            </a:r>
            <a:r>
              <a:rPr lang="en-GB" b="1" dirty="0"/>
              <a:t>. </a:t>
            </a:r>
            <a:endParaRPr lang="en-US" dirty="0"/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78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</a:t>
            </a:r>
            <a:r>
              <a:rPr lang="en-GB" b="1" dirty="0" err="1" smtClean="0"/>
              <a:t>positionality</a:t>
            </a:r>
            <a:r>
              <a:rPr lang="en-GB" b="1" dirty="0" smtClean="0"/>
              <a:t> of the researcher affects research designs 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557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Research </a:t>
            </a:r>
            <a:r>
              <a:rPr lang="en-GB" i="1" dirty="0"/>
              <a:t>becomes</a:t>
            </a:r>
            <a:r>
              <a:rPr lang="en-GB" dirty="0"/>
              <a:t> research when its written report is made public (</a:t>
            </a:r>
            <a:r>
              <a:rPr lang="en-GB" dirty="0" err="1"/>
              <a:t>Stenhouse</a:t>
            </a:r>
            <a:r>
              <a:rPr lang="en-GB" dirty="0"/>
              <a:t>, 1975) thus giving expression to the standpoint of its authors in a given context. It is the context in which research is designed, conducted and (eventually) reported which gives it its real meaning. Social research does not take place in isolation; people drive research, they identify the emerging issues to be studied and they create – in context – the methods by which situations are further understood, and </a:t>
            </a:r>
            <a:r>
              <a:rPr lang="en-GB" dirty="0" smtClean="0"/>
              <a:t>communicate </a:t>
            </a:r>
            <a:r>
              <a:rPr lang="en-GB" dirty="0"/>
              <a:t>its outcomes to chosen audiences. </a:t>
            </a:r>
            <a:r>
              <a:rPr lang="en-GB" dirty="0" smtClean="0"/>
              <a:t>The </a:t>
            </a:r>
            <a:r>
              <a:rPr lang="en-GB" dirty="0" err="1" smtClean="0"/>
              <a:t>positionality</a:t>
            </a:r>
            <a:r>
              <a:rPr lang="en-GB" dirty="0" smtClean="0"/>
              <a:t> of the researcher affects research designs and </a:t>
            </a:r>
            <a:r>
              <a:rPr lang="en-GB" dirty="0"/>
              <a:t>processes as well as the ethical practices which are inevitably present throughout any study involving human beings. </a:t>
            </a:r>
            <a:endParaRPr lang="en-US" dirty="0"/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06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Social research is political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558ED5"/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Research which changes nothing – not even the researcher – is not research at all. And since all social research takes place in policy contexts of one form or </a:t>
            </a:r>
            <a:r>
              <a:rPr lang="en-GB" b="1" dirty="0" smtClean="0"/>
              <a:t>another, </a:t>
            </a:r>
            <a:r>
              <a:rPr lang="en-GB" b="1" dirty="0"/>
              <a:t>research itself must therefore be seen as inevitably political.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Screen Shot 2012-01-05 at 18.4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1528" y="5797664"/>
            <a:ext cx="872472" cy="106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599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 Student’s Guide to Methodology  </vt:lpstr>
      <vt:lpstr>Chapter 1 What is research?  </vt:lpstr>
      <vt:lpstr>Social research is persuasive </vt:lpstr>
      <vt:lpstr>Discussion point</vt:lpstr>
      <vt:lpstr>Social research is purposive </vt:lpstr>
      <vt:lpstr>Discussion point</vt:lpstr>
      <vt:lpstr>Social research is positional </vt:lpstr>
      <vt:lpstr>The positionality of the researcher affects research designs …</vt:lpstr>
      <vt:lpstr>Social research is political </vt:lpstr>
      <vt:lpstr>Discussion point</vt:lpstr>
      <vt:lpstr>Traditions of enquiry: false dichotomies </vt:lpstr>
      <vt:lpstr>Discussion point</vt:lpstr>
      <vt:lpstr>Making method/ology </vt:lpstr>
      <vt:lpstr>Ethics: pause for reflection </vt:lpstr>
      <vt:lpstr>Slide 15</vt:lpstr>
    </vt:vector>
  </TitlesOfParts>
  <Company>University of Sheffield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Students’ Guide to Methodology  </dc:title>
  <dc:creator>Cathy Nutbrown</dc:creator>
  <cp:lastModifiedBy>nmarshall</cp:lastModifiedBy>
  <cp:revision>13</cp:revision>
  <dcterms:created xsi:type="dcterms:W3CDTF">2012-01-05T18:24:20Z</dcterms:created>
  <dcterms:modified xsi:type="dcterms:W3CDTF">2012-02-10T17:08:29Z</dcterms:modified>
</cp:coreProperties>
</file>